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tags/tag2.xml" ContentType="application/vnd.openxmlformats-officedocument.presentationml.tags+xml"/>
  <Override PartName="/ppt/notesSlides/notesSlide42.xml" ContentType="application/vnd.openxmlformats-officedocument.presentationml.notesSlide+xml"/>
  <Override PartName="/ppt/tags/tag3.xml" ContentType="application/vnd.openxmlformats-officedocument.presentationml.tags+xml"/>
  <Override PartName="/ppt/notesSlides/notesSlide43.xml" ContentType="application/vnd.openxmlformats-officedocument.presentationml.notesSlide+xml"/>
  <Override PartName="/ppt/tags/tag4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tags/tag5.xml" ContentType="application/vnd.openxmlformats-officedocument.presentationml.tags+xml"/>
  <Override PartName="/ppt/notesSlides/notesSlide62.xml" ContentType="application/vnd.openxmlformats-officedocument.presentationml.notesSlide+xml"/>
  <Override PartName="/ppt/tags/tag6.xml" ContentType="application/vnd.openxmlformats-officedocument.presentationml.tags+xml"/>
  <Override PartName="/ppt/notesSlides/notesSlide63.xml" ContentType="application/vnd.openxmlformats-officedocument.presentationml.notesSlide+xml"/>
  <Override PartName="/ppt/tags/tag7.xml" ContentType="application/vnd.openxmlformats-officedocument.presentationml.tags+xml"/>
  <Override PartName="/ppt/notesSlides/notesSlide64.xml" ContentType="application/vnd.openxmlformats-officedocument.presentationml.notesSlide+xml"/>
  <Override PartName="/ppt/tags/tag8.xml" ContentType="application/vnd.openxmlformats-officedocument.presentationml.tags+xml"/>
  <Override PartName="/ppt/notesSlides/notesSlide65.xml" ContentType="application/vnd.openxmlformats-officedocument.presentationml.notesSlide+xml"/>
  <Override PartName="/ppt/tags/tag9.xml" ContentType="application/vnd.openxmlformats-officedocument.presentationml.tags+xml"/>
  <Override PartName="/ppt/notesSlides/notesSlide66.xml" ContentType="application/vnd.openxmlformats-officedocument.presentationml.notesSlide+xml"/>
  <Override PartName="/ppt/tags/tag10.xml" ContentType="application/vnd.openxmlformats-officedocument.presentationml.tags+xml"/>
  <Override PartName="/ppt/notesSlides/notesSlide67.xml" ContentType="application/vnd.openxmlformats-officedocument.presentationml.notesSlide+xml"/>
  <Override PartName="/ppt/tags/tag11.xml" ContentType="application/vnd.openxmlformats-officedocument.presentationml.tags+xml"/>
  <Override PartName="/ppt/notesSlides/notesSlide68.xml" ContentType="application/vnd.openxmlformats-officedocument.presentationml.notesSlide+xml"/>
  <Override PartName="/ppt/tags/tag12.xml" ContentType="application/vnd.openxmlformats-officedocument.presentationml.tags+xml"/>
  <Override PartName="/ppt/notesSlides/notesSlide69.xml" ContentType="application/vnd.openxmlformats-officedocument.presentationml.notesSlide+xml"/>
  <Override PartName="/ppt/tags/tag13.xml" ContentType="application/vnd.openxmlformats-officedocument.presentationml.tags+xml"/>
  <Override PartName="/ppt/notesSlides/notesSlide70.xml" ContentType="application/vnd.openxmlformats-officedocument.presentationml.notesSlide+xml"/>
  <Override PartName="/ppt/tags/tag14.xml" ContentType="application/vnd.openxmlformats-officedocument.presentationml.tags+xml"/>
  <Override PartName="/ppt/notesSlides/notesSlide71.xml" ContentType="application/vnd.openxmlformats-officedocument.presentationml.notesSlide+xml"/>
  <Override PartName="/ppt/tags/tag15.xml" ContentType="application/vnd.openxmlformats-officedocument.presentationml.tags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7"/>
  </p:notesMasterIdLst>
  <p:sldIdLst>
    <p:sldId id="1057" r:id="rId2"/>
    <p:sldId id="1008" r:id="rId3"/>
    <p:sldId id="942" r:id="rId4"/>
    <p:sldId id="1059" r:id="rId5"/>
    <p:sldId id="1060" r:id="rId6"/>
    <p:sldId id="974" r:id="rId7"/>
    <p:sldId id="1061" r:id="rId8"/>
    <p:sldId id="997" r:id="rId9"/>
    <p:sldId id="998" r:id="rId10"/>
    <p:sldId id="999" r:id="rId11"/>
    <p:sldId id="1001" r:id="rId12"/>
    <p:sldId id="1062" r:id="rId13"/>
    <p:sldId id="1000" r:id="rId14"/>
    <p:sldId id="1002" r:id="rId15"/>
    <p:sldId id="946" r:id="rId16"/>
    <p:sldId id="975" r:id="rId17"/>
    <p:sldId id="1063" r:id="rId18"/>
    <p:sldId id="1003" r:id="rId19"/>
    <p:sldId id="1004" r:id="rId20"/>
    <p:sldId id="1064" r:id="rId21"/>
    <p:sldId id="1065" r:id="rId22"/>
    <p:sldId id="1085" r:id="rId23"/>
    <p:sldId id="1088" r:id="rId24"/>
    <p:sldId id="1089" r:id="rId25"/>
    <p:sldId id="1006" r:id="rId26"/>
    <p:sldId id="977" r:id="rId27"/>
    <p:sldId id="978" r:id="rId28"/>
    <p:sldId id="986" r:id="rId29"/>
    <p:sldId id="985" r:id="rId30"/>
    <p:sldId id="987" r:id="rId31"/>
    <p:sldId id="988" r:id="rId32"/>
    <p:sldId id="990" r:id="rId33"/>
    <p:sldId id="989" r:id="rId34"/>
    <p:sldId id="991" r:id="rId35"/>
    <p:sldId id="1090" r:id="rId36"/>
    <p:sldId id="1091" r:id="rId37"/>
    <p:sldId id="1092" r:id="rId38"/>
    <p:sldId id="979" r:id="rId39"/>
    <p:sldId id="1011" r:id="rId40"/>
    <p:sldId id="1066" r:id="rId41"/>
    <p:sldId id="1012" r:id="rId42"/>
    <p:sldId id="1014" r:id="rId43"/>
    <p:sldId id="1083" r:id="rId44"/>
    <p:sldId id="1084" r:id="rId45"/>
    <p:sldId id="1038" r:id="rId46"/>
    <p:sldId id="980" r:id="rId47"/>
    <p:sldId id="1086" r:id="rId48"/>
    <p:sldId id="1087" r:id="rId49"/>
    <p:sldId id="1015" r:id="rId50"/>
    <p:sldId id="1067" r:id="rId51"/>
    <p:sldId id="1068" r:id="rId52"/>
    <p:sldId id="1017" r:id="rId53"/>
    <p:sldId id="1019" r:id="rId54"/>
    <p:sldId id="1020" r:id="rId55"/>
    <p:sldId id="1021" r:id="rId56"/>
    <p:sldId id="1022" r:id="rId57"/>
    <p:sldId id="1023" r:id="rId58"/>
    <p:sldId id="1024" r:id="rId59"/>
    <p:sldId id="1025" r:id="rId60"/>
    <p:sldId id="1026" r:id="rId61"/>
    <p:sldId id="1027" r:id="rId62"/>
    <p:sldId id="1028" r:id="rId63"/>
    <p:sldId id="1029" r:id="rId64"/>
    <p:sldId id="1030" r:id="rId65"/>
    <p:sldId id="1031" r:id="rId66"/>
    <p:sldId id="1032" r:id="rId67"/>
    <p:sldId id="1033" r:id="rId68"/>
    <p:sldId id="1037" r:id="rId69"/>
    <p:sldId id="981" r:id="rId70"/>
    <p:sldId id="1039" r:id="rId71"/>
    <p:sldId id="1069" r:id="rId72"/>
    <p:sldId id="1070" r:id="rId73"/>
    <p:sldId id="1071" r:id="rId74"/>
    <p:sldId id="1072" r:id="rId75"/>
    <p:sldId id="1073" r:id="rId76"/>
    <p:sldId id="1074" r:id="rId77"/>
    <p:sldId id="1075" r:id="rId78"/>
    <p:sldId id="1076" r:id="rId79"/>
    <p:sldId id="1077" r:id="rId80"/>
    <p:sldId id="1078" r:id="rId81"/>
    <p:sldId id="1053" r:id="rId82"/>
    <p:sldId id="982" r:id="rId83"/>
    <p:sldId id="1052" r:id="rId84"/>
    <p:sldId id="1056" r:id="rId85"/>
    <p:sldId id="983" r:id="rId86"/>
    <p:sldId id="984" r:id="rId87"/>
    <p:sldId id="992" r:id="rId88"/>
    <p:sldId id="993" r:id="rId89"/>
    <p:sldId id="1079" r:id="rId90"/>
    <p:sldId id="994" r:id="rId91"/>
    <p:sldId id="995" r:id="rId92"/>
    <p:sldId id="1054" r:id="rId93"/>
    <p:sldId id="1055" r:id="rId94"/>
    <p:sldId id="1080" r:id="rId95"/>
    <p:sldId id="1058" r:id="rId96"/>
  </p:sldIdLst>
  <p:sldSz cx="9144000" cy="5143500" type="screen16x9"/>
  <p:notesSz cx="6858000" cy="9144000"/>
  <p:custDataLst>
    <p:tags r:id="rId9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orient="horz" pos="948">
          <p15:clr>
            <a:srgbClr val="A4A3A4"/>
          </p15:clr>
        </p15:guide>
        <p15:guide id="3" orient="horz" pos="2916">
          <p15:clr>
            <a:srgbClr val="A4A3A4"/>
          </p15:clr>
        </p15:guide>
        <p15:guide id="4" pos="2880">
          <p15:clr>
            <a:srgbClr val="A4A3A4"/>
          </p15:clr>
        </p15:guide>
        <p15:guide id="5" pos="528">
          <p15:clr>
            <a:srgbClr val="A4A3A4"/>
          </p15:clr>
        </p15:guide>
        <p15:guide id="6" pos="4848">
          <p15:clr>
            <a:srgbClr val="A4A3A4"/>
          </p15:clr>
        </p15:guide>
        <p15:guide id="7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297FD5"/>
    <a:srgbClr val="005BBB"/>
    <a:srgbClr val="000000"/>
    <a:srgbClr val="292349"/>
    <a:srgbClr val="0046D2"/>
    <a:srgbClr val="0036A2"/>
    <a:srgbClr val="2717F1"/>
    <a:srgbClr val="57257D"/>
    <a:srgbClr val="421C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886" autoAdjust="0"/>
    <p:restoredTop sz="98841" autoAdjust="0"/>
  </p:normalViewPr>
  <p:slideViewPr>
    <p:cSldViewPr>
      <p:cViewPr varScale="1">
        <p:scale>
          <a:sx n="108" d="100"/>
          <a:sy n="108" d="100"/>
        </p:scale>
        <p:origin x="-472" y="-104"/>
      </p:cViewPr>
      <p:guideLst>
        <p:guide orient="horz" pos="1620"/>
        <p:guide orient="horz" pos="948"/>
        <p:guide orient="horz" pos="2916"/>
        <p:guide pos="2880"/>
        <p:guide pos="528"/>
        <p:guide pos="4848"/>
        <p:guide pos="28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176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viewProps" Target="viewProps.xml"/><Relationship Id="rId102" Type="http://schemas.openxmlformats.org/officeDocument/2006/relationships/theme" Target="theme/theme1.xml"/><Relationship Id="rId10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notesMaster" Target="notesMasters/notesMaster1.xml"/><Relationship Id="rId98" Type="http://schemas.openxmlformats.org/officeDocument/2006/relationships/printerSettings" Target="printerSettings/printerSettings1.bin"/><Relationship Id="rId99" Type="http://schemas.openxmlformats.org/officeDocument/2006/relationships/tags" Target="tags/tag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presProps" Target="presProps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B0315-43B6-47A6-96E3-C38AAF8AA039}" type="datetimeFigureOut">
              <a:rPr lang="en-GB" smtClean="0"/>
              <a:pPr/>
              <a:t>4/26/15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4B386-297D-4EA4-B481-8F2DF21BB5E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163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0962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731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815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8158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24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06457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72287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664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66075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2182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7696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04886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7491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7491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7491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7491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3669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7475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7475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7475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3308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3308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3308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600169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9930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3096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6992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3081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10193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69886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18530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87042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45647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29639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5972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817383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88311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78192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8720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1678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9074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1678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03766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03766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03766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64345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84792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1329162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132916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037290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121444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03766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037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1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1"/>
            <a:ext cx="7848600" cy="1314450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1"/>
            <a:ext cx="7848600" cy="119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76350"/>
            <a:ext cx="7772400" cy="3505200"/>
          </a:xfrm>
        </p:spPr>
        <p:txBody>
          <a:bodyPr/>
          <a:lstStyle>
            <a:lvl1pPr marL="0" indent="0">
              <a:buClr>
                <a:srgbClr val="421C5E"/>
              </a:buClr>
              <a:buFont typeface="Wingdings 3" pitchFamily="18" charset="2"/>
              <a:buChar char=""/>
              <a:defRPr sz="3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5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3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1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0"/>
            <a:ext cx="77724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7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0C991ED-89EC-4A4D-84FD-00D20F0A7C43}" type="datetimeFigureOut">
              <a:rPr lang="en-US" smtClean="0"/>
              <a:pPr/>
              <a:t>4/26/15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7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7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-76200" y="4705350"/>
            <a:ext cx="9296400" cy="527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500" b="1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rgbClr val="421C5E"/>
        </a:buClr>
        <a:buSzPct val="85000"/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google.com/webmaster/tools/mobile-friendly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hyperlink" Target="http://www.mobile.cardellmedia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bounce.com/" TargetMode="External"/><Relationship Id="rId4" Type="http://schemas.openxmlformats.org/officeDocument/2006/relationships/hyperlink" Target="http://www.leadpages.net/" TargetMode="External"/><Relationship Id="rId5" Type="http://schemas.openxmlformats.org/officeDocument/2006/relationships/hyperlink" Target="http://www.clickfunnels.com/" TargetMode="External"/><Relationship Id="rId6" Type="http://schemas.openxmlformats.org/officeDocument/2006/relationships/hyperlink" Target="http://www.optimizepress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stia.com/" TargetMode="External"/><Relationship Id="rId4" Type="http://schemas.openxmlformats.org/officeDocument/2006/relationships/hyperlink" Target="http://www.canva.com/" TargetMode="External"/><Relationship Id="rId5" Type="http://schemas.openxmlformats.org/officeDocument/2006/relationships/hyperlink" Target="http://www.fiverr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9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.xml"/><Relationship Id="rId6" Type="http://schemas.openxmlformats.org/officeDocument/2006/relationships/image" Target="../media/image21.png"/><Relationship Id="rId1" Type="http://schemas.openxmlformats.org/officeDocument/2006/relationships/tags" Target="../tags/tag4.xml"/><Relationship Id="rId2" Type="http://schemas.microsoft.com/office/2007/relationships/media" Target="../media/media1.mp4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3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3.xml"/><Relationship Id="rId6" Type="http://schemas.openxmlformats.org/officeDocument/2006/relationships/image" Target="../media/image54.png"/><Relationship Id="rId1" Type="http://schemas.openxmlformats.org/officeDocument/2006/relationships/tags" Target="../tags/tag6.xml"/><Relationship Id="rId2" Type="http://schemas.microsoft.com/office/2007/relationships/media" Target="../media/media2.mp4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0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5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4" Type="http://schemas.openxmlformats.org/officeDocument/2006/relationships/hyperlink" Target="http://www.google.com/busines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4" Type="http://schemas.openxmlformats.org/officeDocument/2006/relationships/hyperlink" Target="http://www.gemini.yahoo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58.jp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59.jp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59.jp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60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ipe.com/" TargetMode="External"/><Relationship Id="rId4" Type="http://schemas.openxmlformats.org/officeDocument/2006/relationships/hyperlink" Target="http://www.1shoppingcart.com/" TargetMode="External"/><Relationship Id="rId5" Type="http://schemas.openxmlformats.org/officeDocument/2006/relationships/hyperlink" Target="http://www.paditrack.com/" TargetMode="External"/><Relationship Id="rId6" Type="http://schemas.openxmlformats.org/officeDocument/2006/relationships/hyperlink" Target="http://www.mixpanel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6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hyperlink" Target="http://www.Voicescape.co.uk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8100" y="6350"/>
            <a:ext cx="9182100" cy="513715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itle-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57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1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123950"/>
            <a:ext cx="9144000" cy="2362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500" b="1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rgbClr val="005BBB"/>
                </a:solidFill>
              </a:rPr>
              <a:t>Part One:</a:t>
            </a:r>
            <a:r>
              <a:rPr lang="en-US" sz="6500" dirty="0" smtClean="0">
                <a:solidFill>
                  <a:srgbClr val="005BBB"/>
                </a:solidFill>
              </a:rPr>
              <a:t/>
            </a:r>
            <a:br>
              <a:rPr lang="en-US" sz="6500" dirty="0" smtClean="0">
                <a:solidFill>
                  <a:srgbClr val="005BBB"/>
                </a:solidFill>
              </a:rPr>
            </a:br>
            <a:r>
              <a:rPr lang="en-US" sz="6500" dirty="0" smtClean="0">
                <a:solidFill>
                  <a:srgbClr val="005BBB"/>
                </a:solidFill>
              </a:rPr>
              <a:t>The Revolution</a:t>
            </a:r>
            <a:endParaRPr lang="en-US" sz="4500" i="1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51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047750"/>
            <a:ext cx="7162800" cy="3407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1.75 </a:t>
            </a:r>
            <a:r>
              <a:rPr lang="en-US" sz="2500" dirty="0"/>
              <a:t>billion smartphones worldwide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Nearly half of consumers say they won’t return to a website if it doesn’t load properly on their mobile devices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Mobile internet searches are projected to exceed desktop searches in 2015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50.3% of ecommerce website traffic comes through mobile </a:t>
            </a:r>
            <a:r>
              <a:rPr lang="en-US" sz="2500" dirty="0" smtClean="0"/>
              <a:t>devices</a:t>
            </a:r>
            <a:endParaRPr lang="en-US" sz="2500" dirty="0"/>
          </a:p>
        </p:txBody>
      </p:sp>
      <p:sp>
        <p:nvSpPr>
          <p:cNvPr id="7" name="TextBox 6"/>
          <p:cNvSpPr txBox="1"/>
          <p:nvPr/>
        </p:nvSpPr>
        <p:spPr>
          <a:xfrm>
            <a:off x="511912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Statistics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4394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047750"/>
            <a:ext cx="7162800" cy="3856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41</a:t>
            </a:r>
            <a:r>
              <a:rPr lang="en-US" sz="2500" dirty="0"/>
              <a:t>% of smartphone owners have made a purchase from their </a:t>
            </a:r>
            <a:r>
              <a:rPr lang="en-US" sz="2500" dirty="0" smtClean="0"/>
              <a:t>mobile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60% of global consumers use their mobile device as their primary internet source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Consumers look at native mobile ads 25% more often than banner ads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On average, people are spending 1.8 hours a day on their mobiles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endParaRPr lang="en-US" sz="2500" dirty="0"/>
          </a:p>
        </p:txBody>
      </p:sp>
      <p:sp>
        <p:nvSpPr>
          <p:cNvPr id="7" name="TextBox 6"/>
          <p:cNvSpPr txBox="1"/>
          <p:nvPr/>
        </p:nvSpPr>
        <p:spPr>
          <a:xfrm>
            <a:off x="511912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Statistics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2634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047750"/>
            <a:ext cx="6934200" cy="2823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SMS/</a:t>
            </a:r>
            <a:r>
              <a:rPr lang="en-US" sz="2500" dirty="0"/>
              <a:t>text messages are 76% more likely to be read than emails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By 2018, mobile video will represent 69% of all mobile traffic, which is an increase from 53% in </a:t>
            </a:r>
            <a:r>
              <a:rPr lang="en-US" sz="2500" dirty="0" smtClean="0"/>
              <a:t>2013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51% of Emails are opened on Mobile Devices – Smart Marketers BEWARE!</a:t>
            </a:r>
            <a:endParaRPr lang="en-US" sz="2500" dirty="0"/>
          </a:p>
        </p:txBody>
      </p:sp>
      <p:sp>
        <p:nvSpPr>
          <p:cNvPr id="7" name="TextBox 6"/>
          <p:cNvSpPr txBox="1"/>
          <p:nvPr/>
        </p:nvSpPr>
        <p:spPr>
          <a:xfrm>
            <a:off x="511912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Statistics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1566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1" t="8706" r="10420" b="8452"/>
          <a:stretch/>
        </p:blipFill>
        <p:spPr>
          <a:xfrm>
            <a:off x="2590800" y="819149"/>
            <a:ext cx="6400800" cy="37338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1276350"/>
            <a:ext cx="2486025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C00000"/>
              </a:buClr>
            </a:pPr>
            <a:r>
              <a:rPr lang="en-US" sz="2500" dirty="0" smtClean="0"/>
              <a:t>Mobile currently accounts for a third of all global web pages served – </a:t>
            </a:r>
            <a:r>
              <a:rPr lang="en-US" sz="2500" b="1" dirty="0" smtClean="0"/>
              <a:t>up 96% since 2013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72402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971550"/>
            <a:ext cx="7772400" cy="3591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5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48</a:t>
            </a:r>
            <a:r>
              <a:rPr lang="en-US" sz="2500" dirty="0"/>
              <a:t>% of searches are on mobile</a:t>
            </a:r>
          </a:p>
          <a:p>
            <a:pPr marL="342900" indent="-342900">
              <a:lnSpc>
                <a:spcPts val="25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Google wants the best experience for its users</a:t>
            </a:r>
          </a:p>
          <a:p>
            <a:pPr marL="342900" lvl="0" indent="-342900">
              <a:lnSpc>
                <a:spcPts val="25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April </a:t>
            </a:r>
            <a:r>
              <a:rPr lang="en-US" sz="2500" dirty="0" smtClean="0"/>
              <a:t>2015 </a:t>
            </a:r>
            <a:r>
              <a:rPr lang="en-US" sz="2500" dirty="0"/>
              <a:t>– Google made sweeping changes</a:t>
            </a:r>
          </a:p>
          <a:p>
            <a:pPr marL="342900" lvl="0" indent="-342900">
              <a:lnSpc>
                <a:spcPts val="25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Two </a:t>
            </a:r>
            <a:r>
              <a:rPr lang="en-US" sz="2500" dirty="0" smtClean="0"/>
              <a:t>months’ </a:t>
            </a:r>
            <a:r>
              <a:rPr lang="en-US" sz="2500" dirty="0"/>
              <a:t>notice (unusual)</a:t>
            </a:r>
          </a:p>
          <a:p>
            <a:pPr marL="342900" lvl="0" indent="-342900">
              <a:lnSpc>
                <a:spcPts val="25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Only Mobile search results impacted</a:t>
            </a:r>
          </a:p>
          <a:p>
            <a:pPr marL="342900" lvl="0" indent="-342900">
              <a:lnSpc>
                <a:spcPts val="25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Desktop and Tablet results remain the same</a:t>
            </a:r>
          </a:p>
          <a:p>
            <a:pPr marL="342900" lvl="0" indent="-342900">
              <a:lnSpc>
                <a:spcPts val="2500"/>
              </a:lnSpc>
              <a:spcAft>
                <a:spcPts val="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To check your site, go </a:t>
            </a:r>
            <a:r>
              <a:rPr lang="en-US" sz="2500" dirty="0" smtClean="0"/>
              <a:t>to: </a:t>
            </a:r>
            <a:r>
              <a:rPr lang="en-US" sz="2500" dirty="0" smtClean="0">
                <a:hlinkClick r:id="rId3"/>
              </a:rPr>
              <a:t>www.google.com/</a:t>
            </a:r>
            <a:r>
              <a:rPr lang="en-US" sz="2500" dirty="0">
                <a:hlinkClick r:id="rId3"/>
              </a:rPr>
              <a:t>webmaster/tools</a:t>
            </a:r>
            <a:r>
              <a:rPr lang="en-US" sz="2500" dirty="0" smtClean="0">
                <a:hlinkClick r:id="rId3"/>
              </a:rPr>
              <a:t>/mobile</a:t>
            </a:r>
            <a:r>
              <a:rPr lang="en-US" sz="2500" dirty="0">
                <a:hlinkClick r:id="rId3"/>
              </a:rPr>
              <a:t>-</a:t>
            </a:r>
            <a:r>
              <a:rPr lang="en-US" sz="2500" dirty="0" smtClean="0">
                <a:hlinkClick r:id="rId3"/>
              </a:rPr>
              <a:t>friendly</a:t>
            </a:r>
            <a:endParaRPr lang="en-US" sz="2500" dirty="0"/>
          </a:p>
        </p:txBody>
      </p:sp>
      <p:sp>
        <p:nvSpPr>
          <p:cNvPr id="7" name="TextBox 6"/>
          <p:cNvSpPr txBox="1"/>
          <p:nvPr/>
        </p:nvSpPr>
        <p:spPr>
          <a:xfrm>
            <a:off x="511912" y="2095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Google’s </a:t>
            </a:r>
            <a:r>
              <a:rPr lang="en-US" sz="3500" b="1" dirty="0" err="1" smtClean="0">
                <a:solidFill>
                  <a:srgbClr val="005BBB"/>
                </a:solidFill>
                <a:latin typeface="+mj-lt"/>
              </a:rPr>
              <a:t>Mobilegeddon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47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bile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1924050"/>
            <a:ext cx="13535025" cy="90233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8200" y="971550"/>
            <a:ext cx="4343400" cy="3368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‘Mobile-Friendly’ appears next to search results</a:t>
            </a:r>
          </a:p>
          <a:p>
            <a:pPr marL="342900" indent="-342900">
              <a:lnSpc>
                <a:spcPct val="90000"/>
              </a:lnSpc>
              <a:spcAft>
                <a:spcPts val="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Your </a:t>
            </a:r>
            <a:r>
              <a:rPr lang="en-US" sz="2500" dirty="0"/>
              <a:t>site can still be updated - unlike previous algorithm updates, websites can upgrade their ‘mobile friendliness’ at any time to appear higher in the search results</a:t>
            </a:r>
            <a:endParaRPr lang="en-US" sz="25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11912" y="2095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err="1" smtClean="0">
                <a:solidFill>
                  <a:srgbClr val="005BBB"/>
                </a:solidFill>
                <a:latin typeface="+mj-lt"/>
              </a:rPr>
              <a:t>Mobilegeddon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314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0700" y="2095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Mobile: The Challenge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047750"/>
            <a:ext cx="7162800" cy="2945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Lost sales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Lost leads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Lost customer engagement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Google search rankings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Order process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50% of your Business?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18742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0700" y="2095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The Opportunity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047750"/>
            <a:ext cx="7162800" cy="344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Competitive Advantage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Mobile users are good Buyers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Great customer engagement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Huge numbers of new customers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Cheap!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Scalable for Smart Marketers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b="1" dirty="0" smtClean="0"/>
              <a:t>Ride the Wave!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260658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71550"/>
            <a:ext cx="6781800" cy="321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Content is </a:t>
            </a:r>
            <a:r>
              <a:rPr lang="en-US" sz="2500" dirty="0" err="1"/>
              <a:t>optimised</a:t>
            </a:r>
            <a:r>
              <a:rPr lang="en-US" sz="2500" dirty="0"/>
              <a:t> to fill the </a:t>
            </a:r>
            <a:r>
              <a:rPr lang="en-US" sz="2500" dirty="0" smtClean="0"/>
              <a:t>screen – regardless of the screen size (iPhone, Android, etc.)</a:t>
            </a:r>
          </a:p>
          <a:p>
            <a:pPr marL="342900" indent="-342900">
              <a:lnSpc>
                <a:spcPct val="90000"/>
              </a:lnSpc>
              <a:spcAft>
                <a:spcPts val="1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Buttons and links are easy to ‘tap</a:t>
            </a:r>
            <a:r>
              <a:rPr lang="en-US" sz="2500" dirty="0" smtClean="0"/>
              <a:t>’</a:t>
            </a:r>
          </a:p>
          <a:p>
            <a:pPr marL="342900" indent="-342900">
              <a:lnSpc>
                <a:spcPct val="90000"/>
              </a:lnSpc>
              <a:spcAft>
                <a:spcPts val="1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Text/Font size is easy to read</a:t>
            </a:r>
          </a:p>
          <a:p>
            <a:pPr marL="342900" indent="-342900">
              <a:lnSpc>
                <a:spcPct val="90000"/>
              </a:lnSpc>
              <a:spcAft>
                <a:spcPts val="1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Pages don’t </a:t>
            </a:r>
            <a:r>
              <a:rPr lang="en-US" sz="2500" dirty="0"/>
              <a:t>require you to ‘pinch and zoom’ to </a:t>
            </a:r>
            <a:r>
              <a:rPr lang="en-US" sz="2500" dirty="0" smtClean="0"/>
              <a:t>view each element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2095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</a:rPr>
              <a:t>What is ‘Mobile Friendly</a:t>
            </a:r>
            <a:r>
              <a:rPr lang="en-US" sz="3500" b="1" dirty="0" smtClean="0">
                <a:solidFill>
                  <a:srgbClr val="005BBB"/>
                </a:solidFill>
              </a:rPr>
              <a:t>’?</a:t>
            </a:r>
            <a:endParaRPr lang="en-US" sz="3500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40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71550"/>
            <a:ext cx="6781800" cy="1599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Site </a:t>
            </a:r>
            <a:r>
              <a:rPr lang="en-US" sz="2500" dirty="0"/>
              <a:t>navigation is easy and </a:t>
            </a:r>
            <a:r>
              <a:rPr lang="en-US" sz="2500" dirty="0" smtClean="0"/>
              <a:t>intuitive</a:t>
            </a:r>
          </a:p>
          <a:p>
            <a:pPr marL="342900" indent="-342900">
              <a:lnSpc>
                <a:spcPct val="90000"/>
              </a:lnSpc>
              <a:spcAft>
                <a:spcPts val="1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Videos play across all devices</a:t>
            </a:r>
          </a:p>
          <a:p>
            <a:pPr marL="342900" indent="-342900">
              <a:lnSpc>
                <a:spcPct val="90000"/>
              </a:lnSpc>
              <a:spcAft>
                <a:spcPts val="1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Contact forms are easy to complete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2095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</a:rPr>
              <a:t>What is ‘Mobile Friendly</a:t>
            </a:r>
            <a:r>
              <a:rPr lang="en-US" sz="3500" b="1" dirty="0" smtClean="0">
                <a:solidFill>
                  <a:srgbClr val="005BBB"/>
                </a:solidFill>
              </a:rPr>
              <a:t>’?</a:t>
            </a:r>
            <a:endParaRPr lang="en-US" sz="3500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35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bile-website-comparison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9"/>
          <a:stretch/>
        </p:blipFill>
        <p:spPr>
          <a:xfrm>
            <a:off x="1676400" y="628650"/>
            <a:ext cx="5764656" cy="400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2095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</a:rPr>
              <a:t>What is ‘Mobile Friendly</a:t>
            </a:r>
            <a:r>
              <a:rPr lang="en-US" sz="3500" b="1" dirty="0" smtClean="0">
                <a:solidFill>
                  <a:srgbClr val="005BBB"/>
                </a:solidFill>
              </a:rPr>
              <a:t>’?</a:t>
            </a:r>
            <a:endParaRPr lang="en-US" sz="3500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58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78387"/>
            <a:ext cx="7315200" cy="40986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400" y="1047750"/>
            <a:ext cx="3276600" cy="363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ts val="24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200" dirty="0" smtClean="0"/>
              <a:t>Your analytics will tell you what percentage of your site visitors are mobile</a:t>
            </a:r>
          </a:p>
          <a:p>
            <a:pPr marL="228600" lvl="0" indent="-228600">
              <a:lnSpc>
                <a:spcPts val="2400"/>
              </a:lnSpc>
              <a:spcAft>
                <a:spcPts val="6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200" dirty="0" smtClean="0"/>
              <a:t>Tablets behave more like Desktops than Mobiles (e.g., a page that looks good on a Desktop will look ok on a Tablet, but NOT on a mobile)</a:t>
            </a:r>
            <a:endParaRPr lang="en-US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095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</a:rPr>
              <a:t>What is ‘Mobile Friendly</a:t>
            </a:r>
            <a:r>
              <a:rPr lang="en-US" sz="3500" b="1" dirty="0" smtClean="0">
                <a:solidFill>
                  <a:srgbClr val="005BBB"/>
                </a:solidFill>
              </a:rPr>
              <a:t>’?</a:t>
            </a:r>
            <a:endParaRPr lang="en-US" sz="3500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80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950"/>
            <a:ext cx="9144000" cy="2362200"/>
          </a:xfrm>
        </p:spPr>
        <p:txBody>
          <a:bodyPr>
            <a:noAutofit/>
          </a:bodyPr>
          <a:lstStyle/>
          <a:p>
            <a:pPr algn="ctr"/>
            <a:r>
              <a:rPr lang="en-US" sz="6500" dirty="0">
                <a:solidFill>
                  <a:srgbClr val="005BBB"/>
                </a:solidFill>
              </a:rPr>
              <a:t>How to </a:t>
            </a:r>
            <a:r>
              <a:rPr lang="en-US" sz="6500" dirty="0" smtClean="0">
                <a:solidFill>
                  <a:srgbClr val="005BBB"/>
                </a:solidFill>
              </a:rPr>
              <a:t>Make</a:t>
            </a:r>
            <a:br>
              <a:rPr lang="en-US" sz="6500" dirty="0" smtClean="0">
                <a:solidFill>
                  <a:srgbClr val="005BBB"/>
                </a:solidFill>
              </a:rPr>
            </a:br>
            <a:r>
              <a:rPr lang="en-US" sz="6500" dirty="0" smtClean="0">
                <a:solidFill>
                  <a:srgbClr val="005BBB"/>
                </a:solidFill>
              </a:rPr>
              <a:t>Your Website</a:t>
            </a:r>
            <a:br>
              <a:rPr lang="en-US" sz="6500" dirty="0" smtClean="0">
                <a:solidFill>
                  <a:srgbClr val="005BBB"/>
                </a:solidFill>
              </a:rPr>
            </a:br>
            <a:r>
              <a:rPr lang="en-US" sz="6500" dirty="0" smtClean="0">
                <a:solidFill>
                  <a:srgbClr val="005BBB"/>
                </a:solidFill>
              </a:rPr>
              <a:t>Mobile </a:t>
            </a:r>
            <a:r>
              <a:rPr lang="en-US" sz="6500" dirty="0">
                <a:solidFill>
                  <a:srgbClr val="005BBB"/>
                </a:solidFill>
              </a:rPr>
              <a:t>Friendly</a:t>
            </a:r>
            <a:endParaRPr lang="en-US" sz="4500" i="1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44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0" t="6628" r="9607" b="10466"/>
          <a:stretch/>
        </p:blipFill>
        <p:spPr>
          <a:xfrm>
            <a:off x="3809999" y="1048492"/>
            <a:ext cx="5562601" cy="337403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1200150"/>
            <a:ext cx="3581400" cy="2867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ts val="24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200" dirty="0" smtClean="0"/>
              <a:t>'</a:t>
            </a:r>
            <a:r>
              <a:rPr lang="en-US" sz="2200" dirty="0"/>
              <a:t>Responsive Websites' dynamically realign themselves to look good on any device; mobile, tablet or desktop. Headlines, text and pictures automatically scale and move around to fill the screen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  <a:latin typeface="+mj-lt"/>
              </a:rPr>
              <a:t>Option One: 'Responsive Websites'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914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23950"/>
            <a:ext cx="7543800" cy="2266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Aft>
                <a:spcPts val="800"/>
              </a:spcAft>
              <a:buClr>
                <a:srgbClr val="C00000"/>
              </a:buClr>
              <a:buSzPct val="85000"/>
            </a:pPr>
            <a:r>
              <a:rPr lang="en-US" sz="2800" b="1" dirty="0"/>
              <a:t>Pros of Responsive Web Design</a:t>
            </a:r>
          </a:p>
          <a:p>
            <a:pPr marL="5207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Highly </a:t>
            </a:r>
            <a:r>
              <a:rPr lang="en-US" sz="2500" dirty="0"/>
              <a:t>flexible - one website works on all devices, easy to maintain</a:t>
            </a:r>
          </a:p>
          <a:p>
            <a:pPr marL="5207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This </a:t>
            </a:r>
            <a:r>
              <a:rPr lang="en-US" sz="2500" dirty="0"/>
              <a:t>is Google's recommended configuration</a:t>
            </a:r>
          </a:p>
          <a:p>
            <a:pPr marL="5207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Future </a:t>
            </a:r>
            <a:r>
              <a:rPr lang="en-US" sz="2500" dirty="0"/>
              <a:t>proof - will comply with new </a:t>
            </a:r>
            <a:r>
              <a:rPr lang="en-US" sz="2500" dirty="0" smtClean="0"/>
              <a:t>browsers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  <a:latin typeface="+mj-lt"/>
              </a:rPr>
              <a:t>Option One: 'Responsive Websites'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898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23950"/>
            <a:ext cx="7543800" cy="1740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Aft>
                <a:spcPts val="800"/>
              </a:spcAft>
              <a:buClr>
                <a:srgbClr val="C00000"/>
              </a:buClr>
              <a:buSzPct val="85000"/>
            </a:pPr>
            <a:r>
              <a:rPr lang="en-US" sz="2800" b="1" dirty="0" smtClean="0"/>
              <a:t>Cons </a:t>
            </a:r>
            <a:r>
              <a:rPr lang="en-US" sz="2800" b="1" dirty="0"/>
              <a:t>of Responsive Web Design</a:t>
            </a:r>
          </a:p>
          <a:p>
            <a:pPr marL="5715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Expensive </a:t>
            </a:r>
            <a:r>
              <a:rPr lang="en-US" sz="2500" dirty="0"/>
              <a:t>upfront cost</a:t>
            </a:r>
          </a:p>
          <a:p>
            <a:pPr marL="5715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Landing </a:t>
            </a:r>
            <a:r>
              <a:rPr lang="en-US" sz="2500" dirty="0"/>
              <a:t>pages don't convert as well as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specific </a:t>
            </a:r>
            <a:r>
              <a:rPr lang="en-US" sz="2500" dirty="0"/>
              <a:t>mobile </a:t>
            </a:r>
            <a:r>
              <a:rPr lang="en-US" sz="2500" dirty="0" err="1"/>
              <a:t>optimised</a:t>
            </a:r>
            <a:r>
              <a:rPr lang="en-US" sz="2500" dirty="0"/>
              <a:t> pages</a:t>
            </a:r>
            <a:endParaRPr lang="en-US" sz="25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  <a:latin typeface="+mj-lt"/>
              </a:rPr>
              <a:t>Option One: 'Responsive Websites'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0897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olkswagen-mobile-site-design-0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4"/>
          <a:stretch/>
        </p:blipFill>
        <p:spPr>
          <a:xfrm>
            <a:off x="6489912" y="93726"/>
            <a:ext cx="2654088" cy="45354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5800" y="1047750"/>
            <a:ext cx="5486400" cy="3022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Mobile sites are built specifically for mobile devices. A piece of code on your main website detects mobile visitors and diverts them to your mobile site</a:t>
            </a:r>
          </a:p>
          <a:p>
            <a:pPr marL="228600" lvl="0" indent="-2286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Mobile sites can be put on a subdomain of your main site, e.g.,</a:t>
            </a:r>
            <a:br>
              <a:rPr lang="en-US" sz="2500" dirty="0" smtClean="0"/>
            </a:br>
            <a:r>
              <a:rPr lang="en-US" sz="2500" dirty="0" smtClean="0">
                <a:hlinkClick r:id="rId4"/>
              </a:rPr>
              <a:t>www.</a:t>
            </a:r>
            <a:r>
              <a:rPr lang="en-US" sz="2500" i="1" dirty="0" smtClean="0">
                <a:hlinkClick r:id="rId4"/>
              </a:rPr>
              <a:t>mobile</a:t>
            </a:r>
            <a:r>
              <a:rPr lang="en-US" sz="2500" dirty="0" smtClean="0">
                <a:hlinkClick r:id="rId4"/>
              </a:rPr>
              <a:t>.cardellmedia.com</a:t>
            </a:r>
            <a:r>
              <a:rPr lang="en-US" sz="2500" dirty="0" smtClean="0"/>
              <a:t> 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  <a:latin typeface="+mj-lt"/>
              </a:rPr>
              <a:t>Option </a:t>
            </a:r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Two: ’Mobile </a:t>
            </a:r>
            <a:r>
              <a:rPr lang="en-US" sz="3500" b="1" dirty="0">
                <a:solidFill>
                  <a:srgbClr val="005BBB"/>
                </a:solidFill>
                <a:latin typeface="+mj-lt"/>
              </a:rPr>
              <a:t>Websites'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668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23950"/>
            <a:ext cx="7543800" cy="1919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Aft>
                <a:spcPts val="800"/>
              </a:spcAft>
              <a:buClr>
                <a:srgbClr val="C00000"/>
              </a:buClr>
              <a:buSzPct val="85000"/>
            </a:pPr>
            <a:r>
              <a:rPr lang="en-US" sz="2800" b="1" dirty="0"/>
              <a:t>Pros of </a:t>
            </a:r>
            <a:r>
              <a:rPr lang="en-US" sz="2800" b="1" dirty="0" smtClean="0"/>
              <a:t>Mobile Websites</a:t>
            </a:r>
            <a:endParaRPr lang="en-US" sz="2800" b="1" dirty="0"/>
          </a:p>
          <a:p>
            <a:pPr marL="5207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Can </a:t>
            </a:r>
            <a:r>
              <a:rPr lang="en-US" sz="2500" dirty="0"/>
              <a:t>be </a:t>
            </a:r>
            <a:r>
              <a:rPr lang="en-US" sz="2500" dirty="0" err="1"/>
              <a:t>optimised</a:t>
            </a:r>
            <a:r>
              <a:rPr lang="en-US" sz="2500" dirty="0"/>
              <a:t> specifically for mobile users</a:t>
            </a:r>
          </a:p>
          <a:p>
            <a:pPr marL="5207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Is the most mobile-friendly option</a:t>
            </a:r>
          </a:p>
          <a:p>
            <a:pPr marL="5207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Easier and cheaper to design/build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  <a:latin typeface="+mj-lt"/>
              </a:rPr>
              <a:t>Option </a:t>
            </a:r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Two: ‘Mobile Websites</a:t>
            </a:r>
            <a:r>
              <a:rPr lang="en-US" sz="3500" b="1" dirty="0">
                <a:solidFill>
                  <a:srgbClr val="005BBB"/>
                </a:solidFill>
                <a:latin typeface="+mj-lt"/>
              </a:rPr>
              <a:t>'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0877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23950"/>
            <a:ext cx="7543800" cy="2612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Aft>
                <a:spcPts val="800"/>
              </a:spcAft>
              <a:buClr>
                <a:srgbClr val="C00000"/>
              </a:buClr>
              <a:buSzPct val="85000"/>
            </a:pPr>
            <a:r>
              <a:rPr lang="en-US" sz="2800" b="1" dirty="0" smtClean="0"/>
              <a:t>Cons </a:t>
            </a:r>
            <a:r>
              <a:rPr lang="en-US" sz="2800" b="1" dirty="0"/>
              <a:t>of </a:t>
            </a:r>
            <a:r>
              <a:rPr lang="en-US" sz="2800" b="1" dirty="0" smtClean="0"/>
              <a:t>Mobile Websites</a:t>
            </a:r>
            <a:endParaRPr lang="en-US" sz="2800" b="1" dirty="0"/>
          </a:p>
          <a:p>
            <a:pPr marL="5715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Recurring </a:t>
            </a:r>
            <a:r>
              <a:rPr lang="en-US" sz="2500" dirty="0"/>
              <a:t>maintenance</a:t>
            </a:r>
          </a:p>
          <a:p>
            <a:pPr marL="5715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Higher cost for updating content on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multiple </a:t>
            </a:r>
            <a:r>
              <a:rPr lang="en-US" sz="2500" dirty="0"/>
              <a:t>pages</a:t>
            </a:r>
          </a:p>
          <a:p>
            <a:pPr marL="5715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May need to updated to work with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future </a:t>
            </a:r>
            <a:r>
              <a:rPr lang="en-US" sz="2500" dirty="0"/>
              <a:t>browsers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005BBB"/>
                </a:solidFill>
                <a:latin typeface="+mj-lt"/>
              </a:rPr>
              <a:t>Option </a:t>
            </a:r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Two: ’Mobile </a:t>
            </a:r>
            <a:r>
              <a:rPr lang="en-US" sz="3500" b="1" dirty="0">
                <a:solidFill>
                  <a:srgbClr val="005BBB"/>
                </a:solidFill>
                <a:latin typeface="+mj-lt"/>
              </a:rPr>
              <a:t>Websites'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96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23950"/>
            <a:ext cx="7543800" cy="149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Responsive sites work across any device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Mobile sites only work on mobile devices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Mobile sites look like apps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Responsive vs. Mobile: The Difference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542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4450"/>
          <a:stretch/>
        </p:blipFill>
        <p:spPr>
          <a:xfrm>
            <a:off x="3505200" y="752094"/>
            <a:ext cx="5410200" cy="38770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1074616"/>
            <a:ext cx="3276600" cy="2868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Example: A restaurant could have their website turned into a ‘responsive’ site so mobile visitors see the same content as everyone else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Responsive vs. Mobile: The Difference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745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971550"/>
            <a:ext cx="2387600" cy="3581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1074616"/>
            <a:ext cx="3276600" cy="1137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Or they could build a mobile-specific site like this: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Responsive vs. Mobile: The Difference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899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950"/>
            <a:ext cx="9144000" cy="2362200"/>
          </a:xfrm>
        </p:spPr>
        <p:txBody>
          <a:bodyPr>
            <a:noAutofit/>
          </a:bodyPr>
          <a:lstStyle/>
          <a:p>
            <a:pPr algn="ctr"/>
            <a:r>
              <a:rPr lang="en-US" sz="6500" dirty="0" smtClean="0">
                <a:solidFill>
                  <a:srgbClr val="005BBB"/>
                </a:solidFill>
              </a:rPr>
              <a:t>Landing Pages</a:t>
            </a:r>
            <a:endParaRPr lang="en-US" sz="4500" i="1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19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742950"/>
            <a:ext cx="6840997" cy="38329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914569"/>
            <a:ext cx="3124200" cy="379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ts val="24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200" dirty="0" smtClean="0"/>
              <a:t>Landing Pages must be ‘Responsive’</a:t>
            </a:r>
            <a:endParaRPr lang="en-US" sz="2200" dirty="0"/>
          </a:p>
          <a:p>
            <a:pPr marL="285750" lvl="0" indent="-285750">
              <a:lnSpc>
                <a:spcPts val="24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200" dirty="0" smtClean="0"/>
              <a:t>Drive traffic to mobile and tablet pages designed specifically for each device</a:t>
            </a:r>
          </a:p>
          <a:p>
            <a:pPr marL="285750" lvl="0" indent="-285750">
              <a:lnSpc>
                <a:spcPts val="2400"/>
              </a:lnSpc>
              <a:spcAft>
                <a:spcPts val="6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200" dirty="0" smtClean="0"/>
              <a:t>Avoid 2-step opt-in overlays or exit</a:t>
            </a:r>
            <a:br>
              <a:rPr lang="en-US" sz="2200" dirty="0" smtClean="0"/>
            </a:br>
            <a:r>
              <a:rPr lang="en-US" sz="2200" dirty="0" smtClean="0"/>
              <a:t>pop-ups, as these behave differently on mobile devices</a:t>
            </a:r>
            <a:endParaRPr lang="en-US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Your Landing Pages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19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047750"/>
            <a:ext cx="7162800" cy="2900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Aft>
                <a:spcPts val="800"/>
              </a:spcAft>
              <a:buClr>
                <a:srgbClr val="C00000"/>
              </a:buClr>
              <a:buSzPct val="85000"/>
            </a:pPr>
            <a:r>
              <a:rPr lang="en-US" sz="2800" b="1" dirty="0" smtClean="0"/>
              <a:t>The following all provide the ability to build mobile-specific landing pages:</a:t>
            </a:r>
          </a:p>
          <a:p>
            <a:pPr marL="576263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hlinkClick r:id="rId3"/>
              </a:rPr>
              <a:t>www.unbounce.com</a:t>
            </a:r>
            <a:r>
              <a:rPr lang="en-US" sz="2500" dirty="0" smtClean="0"/>
              <a:t> </a:t>
            </a:r>
          </a:p>
          <a:p>
            <a:pPr marL="576263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hlinkClick r:id="rId4"/>
              </a:rPr>
              <a:t>www.leadpages.net</a:t>
            </a:r>
            <a:r>
              <a:rPr lang="en-US" sz="2500" dirty="0" smtClean="0"/>
              <a:t> </a:t>
            </a:r>
          </a:p>
          <a:p>
            <a:pPr marL="576263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hlinkClick r:id="rId5"/>
              </a:rPr>
              <a:t>www.clickfunnels.com</a:t>
            </a:r>
            <a:r>
              <a:rPr lang="en-US" sz="2500" dirty="0" smtClean="0"/>
              <a:t> </a:t>
            </a:r>
          </a:p>
          <a:p>
            <a:pPr marL="576263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hlinkClick r:id="rId6"/>
              </a:rPr>
              <a:t>www.optimizepress.com</a:t>
            </a:r>
            <a:r>
              <a:rPr lang="en-US" sz="2500" dirty="0" smtClean="0"/>
              <a:t> 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Advice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924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950"/>
            <a:ext cx="9144000" cy="2362200"/>
          </a:xfrm>
        </p:spPr>
        <p:txBody>
          <a:bodyPr>
            <a:noAutofit/>
          </a:bodyPr>
          <a:lstStyle/>
          <a:p>
            <a:pPr algn="ctr"/>
            <a:r>
              <a:rPr lang="en-US" sz="6500" dirty="0" smtClean="0">
                <a:solidFill>
                  <a:srgbClr val="005BBB"/>
                </a:solidFill>
              </a:rPr>
              <a:t>Mobile Videos</a:t>
            </a:r>
            <a:endParaRPr lang="en-US" sz="4500" i="1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4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39" t="10130" r="5639" b="8418"/>
          <a:stretch/>
        </p:blipFill>
        <p:spPr>
          <a:xfrm>
            <a:off x="-1752600" y="285750"/>
            <a:ext cx="9677398" cy="44165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1500" y="1178064"/>
            <a:ext cx="3924300" cy="1830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Video behaves differently on mobile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Videos do not auto play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Video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287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419" b="8419"/>
          <a:stretch/>
        </p:blipFill>
        <p:spPr>
          <a:xfrm>
            <a:off x="-1143000" y="-704850"/>
            <a:ext cx="9677400" cy="54222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1500" y="1178064"/>
            <a:ext cx="3276600" cy="1650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You can’t hide the video control buttons </a:t>
            </a:r>
            <a:r>
              <a:rPr lang="en-US" sz="2800" i="1" dirty="0" smtClean="0"/>
              <a:t>(Play, Pause, etc.)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Video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784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8429"/>
          <a:stretch/>
        </p:blipFill>
        <p:spPr>
          <a:xfrm>
            <a:off x="-1219198" y="-259842"/>
            <a:ext cx="9677398" cy="49651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1500" y="1178064"/>
            <a:ext cx="3619500" cy="2218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You can’t hide the </a:t>
            </a:r>
            <a:r>
              <a:rPr lang="en-US" sz="2800" dirty="0" smtClean="0"/>
              <a:t>time </a:t>
            </a:r>
            <a:r>
              <a:rPr lang="en-US" sz="2800" dirty="0" smtClean="0"/>
              <a:t>/ duration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On mobile, videos open in a ‘play screen’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Video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301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7" t="42160"/>
          <a:stretch/>
        </p:blipFill>
        <p:spPr>
          <a:xfrm>
            <a:off x="3418415" y="819150"/>
            <a:ext cx="6411385" cy="36649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1047750"/>
            <a:ext cx="3543300" cy="2948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800" b="1" dirty="0" smtClean="0"/>
              <a:t>From our testing: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Treat </a:t>
            </a:r>
            <a:r>
              <a:rPr lang="en-US" sz="2500" dirty="0"/>
              <a:t>mobile and </a:t>
            </a:r>
            <a:r>
              <a:rPr lang="en-US" sz="2500" dirty="0" smtClean="0"/>
              <a:t>tablets independently</a:t>
            </a:r>
            <a:endParaRPr lang="en-US" sz="2500" dirty="0"/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One </a:t>
            </a:r>
            <a:r>
              <a:rPr lang="en-US" sz="2500" dirty="0"/>
              <a:t>video for mobile, one for tablets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Use </a:t>
            </a:r>
            <a:r>
              <a:rPr lang="en-US" sz="2500" dirty="0"/>
              <a:t>‘click to play’ placeholder </a:t>
            </a:r>
            <a:r>
              <a:rPr lang="en-US" sz="2500" dirty="0" smtClean="0"/>
              <a:t>graphics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Video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803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7" t="42160"/>
          <a:stretch/>
        </p:blipFill>
        <p:spPr>
          <a:xfrm>
            <a:off x="3418415" y="819150"/>
            <a:ext cx="6411385" cy="36649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1047750"/>
            <a:ext cx="3657600" cy="3641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800" b="1" dirty="0" smtClean="0"/>
              <a:t>From our testing: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On </a:t>
            </a:r>
            <a:r>
              <a:rPr lang="en-US" sz="2500" dirty="0"/>
              <a:t>mobile use a ‘click done’ end screen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On tablets use a ‘call to action’ end screen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The inability to hide the play button / video length has not been an </a:t>
            </a:r>
            <a:r>
              <a:rPr lang="en-US" sz="2500" dirty="0" smtClean="0"/>
              <a:t>issue 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Video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499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338" y="1047750"/>
            <a:ext cx="6969862" cy="3352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Use </a:t>
            </a:r>
            <a:r>
              <a:rPr lang="en-US" sz="2800" dirty="0" smtClean="0">
                <a:hlinkClick r:id="rId3"/>
              </a:rPr>
              <a:t>www.wistia.com</a:t>
            </a:r>
            <a:r>
              <a:rPr lang="en-US" sz="2800" dirty="0" smtClean="0"/>
              <a:t> to </a:t>
            </a:r>
            <a:r>
              <a:rPr lang="en-US" sz="2800" dirty="0"/>
              <a:t>create copies of your video for each device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Use </a:t>
            </a:r>
            <a:r>
              <a:rPr lang="en-US" sz="2800" dirty="0" smtClean="0">
                <a:hlinkClick r:id="rId4"/>
              </a:rPr>
              <a:t>www.canva.com</a:t>
            </a:r>
            <a:r>
              <a:rPr lang="en-US" sz="2800" dirty="0" smtClean="0"/>
              <a:t> or </a:t>
            </a:r>
            <a:r>
              <a:rPr lang="en-US" sz="2800" dirty="0" smtClean="0">
                <a:hlinkClick r:id="rId5"/>
              </a:rPr>
              <a:t>www.fiverr.com</a:t>
            </a:r>
            <a:r>
              <a:rPr lang="en-US" sz="2800" dirty="0" smtClean="0"/>
              <a:t> </a:t>
            </a:r>
            <a:r>
              <a:rPr lang="en-US" sz="2800" dirty="0"/>
              <a:t>to create screen slides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Instruct </a:t>
            </a:r>
            <a:r>
              <a:rPr lang="en-US" sz="2800" dirty="0"/>
              <a:t>people to click ‘done’ on your mobile videos to go back to your page </a:t>
            </a:r>
          </a:p>
          <a:p>
            <a:pPr marL="285750" lvl="0" indent="-28575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Advice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773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338" y="1047750"/>
            <a:ext cx="6969862" cy="3371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buClr>
                <a:srgbClr val="C00000"/>
              </a:buClr>
              <a:buSzPct val="85000"/>
            </a:pPr>
            <a:r>
              <a:rPr lang="en-US" sz="2800" b="1" dirty="0" smtClean="0"/>
              <a:t>Ask Your Web Designer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What </a:t>
            </a:r>
            <a:r>
              <a:rPr lang="en-US" sz="2500" dirty="0"/>
              <a:t>experience </a:t>
            </a:r>
            <a:r>
              <a:rPr lang="en-US" sz="2500" dirty="0" smtClean="0"/>
              <a:t>do they </a:t>
            </a:r>
            <a:r>
              <a:rPr lang="en-US" sz="2500" dirty="0"/>
              <a:t>have with mobile web </a:t>
            </a:r>
            <a:r>
              <a:rPr lang="en-US" sz="2500" dirty="0" smtClean="0"/>
              <a:t>development?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Ask </a:t>
            </a:r>
            <a:r>
              <a:rPr lang="en-US" sz="2500" dirty="0"/>
              <a:t>to see examples, and check them on your phone, </a:t>
            </a:r>
            <a:r>
              <a:rPr lang="en-US" sz="2500" dirty="0" err="1"/>
              <a:t>iPad</a:t>
            </a:r>
            <a:r>
              <a:rPr lang="en-US" sz="2500" dirty="0"/>
              <a:t> and </a:t>
            </a:r>
            <a:r>
              <a:rPr lang="en-US" sz="2500" dirty="0" smtClean="0"/>
              <a:t>desktop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If </a:t>
            </a:r>
            <a:r>
              <a:rPr lang="en-US" sz="2500" dirty="0"/>
              <a:t>the site breaks, gets hacked or needs updating - what will they do</a:t>
            </a:r>
            <a:r>
              <a:rPr lang="en-US" sz="2500" dirty="0" smtClean="0"/>
              <a:t>?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Can </a:t>
            </a:r>
            <a:r>
              <a:rPr lang="en-US" sz="2500" dirty="0"/>
              <a:t>design changes be added later</a:t>
            </a:r>
            <a:r>
              <a:rPr lang="en-US" sz="2500" dirty="0" smtClean="0"/>
              <a:t>? 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Action Steps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686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338" y="1047750"/>
            <a:ext cx="6969862" cy="2679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buClr>
                <a:srgbClr val="C00000"/>
              </a:buClr>
              <a:buSzPct val="85000"/>
            </a:pPr>
            <a:r>
              <a:rPr lang="en-US" sz="2800" b="1" dirty="0" smtClean="0"/>
              <a:t>Ask Your Web Designer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Do </a:t>
            </a:r>
            <a:r>
              <a:rPr lang="en-US" sz="2500" dirty="0"/>
              <a:t>they build from scratch, or modify templates bought from template </a:t>
            </a:r>
            <a:r>
              <a:rPr lang="en-US" sz="2500" dirty="0" smtClean="0"/>
              <a:t>libraries?</a:t>
            </a:r>
            <a:endParaRPr lang="en-US" sz="2500" dirty="0"/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Will </a:t>
            </a:r>
            <a:r>
              <a:rPr lang="en-US" sz="2500" dirty="0"/>
              <a:t>they find/supply photos for your site</a:t>
            </a:r>
            <a:r>
              <a:rPr lang="en-US" sz="2500" dirty="0" smtClean="0"/>
              <a:t>?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Who </a:t>
            </a:r>
            <a:r>
              <a:rPr lang="en-US" sz="2500" dirty="0"/>
              <a:t>owns the site when it's </a:t>
            </a:r>
            <a:r>
              <a:rPr lang="en-US" sz="2500" dirty="0" smtClean="0"/>
              <a:t>done?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Do </a:t>
            </a:r>
            <a:r>
              <a:rPr lang="en-US" sz="2500" dirty="0"/>
              <a:t>they charge by the hour or by the project?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Action Steps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18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338" y="971550"/>
            <a:ext cx="7808062" cy="3743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buClr>
                <a:srgbClr val="C00000"/>
              </a:buClr>
              <a:buSzPct val="85000"/>
            </a:pPr>
            <a:r>
              <a:rPr lang="en-US" sz="2800" b="1" dirty="0" smtClean="0"/>
              <a:t>Price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It should </a:t>
            </a:r>
            <a:r>
              <a:rPr lang="en-US" sz="2500" dirty="0"/>
              <a:t>take around 1 – 3 days to build a 1 – 10 page Mobile </a:t>
            </a:r>
            <a:r>
              <a:rPr lang="en-US" sz="2500" dirty="0" err="1"/>
              <a:t>optimised</a:t>
            </a:r>
            <a:r>
              <a:rPr lang="en-US" sz="2500" dirty="0"/>
              <a:t> </a:t>
            </a:r>
            <a:r>
              <a:rPr lang="en-US" sz="2500" dirty="0" smtClean="0"/>
              <a:t>site</a:t>
            </a:r>
            <a:endParaRPr lang="en-US" sz="2500" dirty="0"/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It’s </a:t>
            </a:r>
            <a:r>
              <a:rPr lang="en-US" sz="2500" dirty="0"/>
              <a:t>easier to build a fresh ‘responsive’ site from scratch – as opposed to 'updating’ an existing site 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Price </a:t>
            </a:r>
            <a:r>
              <a:rPr lang="en-US" sz="2500" dirty="0"/>
              <a:t>will go up depending on site complexity/requirements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Search </a:t>
            </a:r>
            <a:r>
              <a:rPr lang="en-US" sz="2500" dirty="0"/>
              <a:t>for ‘mobile web design’ on </a:t>
            </a:r>
            <a:r>
              <a:rPr lang="en-US" sz="2500" dirty="0" err="1"/>
              <a:t>Elance.com</a:t>
            </a:r>
            <a:r>
              <a:rPr lang="en-US" sz="2500" dirty="0"/>
              <a:t> and </a:t>
            </a:r>
            <a:r>
              <a:rPr lang="en-US" sz="2500" dirty="0" err="1"/>
              <a:t>Odesk.com</a:t>
            </a:r>
            <a:endParaRPr lang="en-US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Action Steps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725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950"/>
            <a:ext cx="9144000" cy="2362200"/>
          </a:xfrm>
        </p:spPr>
        <p:txBody>
          <a:bodyPr>
            <a:noAutofit/>
          </a:bodyPr>
          <a:lstStyle/>
          <a:p>
            <a:pPr algn="ctr"/>
            <a:r>
              <a:rPr lang="en-US" sz="4500" dirty="0" smtClean="0">
                <a:solidFill>
                  <a:srgbClr val="005BBB"/>
                </a:solidFill>
              </a:rPr>
              <a:t>Part Two:</a:t>
            </a:r>
            <a:br>
              <a:rPr lang="en-US" sz="4500" dirty="0" smtClean="0">
                <a:solidFill>
                  <a:srgbClr val="005BBB"/>
                </a:solidFill>
              </a:rPr>
            </a:br>
            <a:r>
              <a:rPr lang="en-US" sz="6500" dirty="0" smtClean="0">
                <a:solidFill>
                  <a:srgbClr val="005BBB"/>
                </a:solidFill>
              </a:rPr>
              <a:t>Mobile Marketing</a:t>
            </a:r>
            <a:endParaRPr lang="en-US" sz="4500" i="1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24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bile-emai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1771650"/>
            <a:ext cx="12649200" cy="843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Emails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971550"/>
            <a:ext cx="4953000" cy="288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74% of smartphone users use their devices to check their emails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Mobile now makes up the majority of email opens at 51%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68% of Gmail and Yahoo opens come from mobile</a:t>
            </a:r>
          </a:p>
        </p:txBody>
      </p:sp>
    </p:spTree>
    <p:extLst>
      <p:ext uri="{BB962C8B-B14F-4D97-AF65-F5344CB8AC3E}">
        <p14:creationId xmlns:p14="http://schemas.microsoft.com/office/powerpoint/2010/main" val="195117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bile-emai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1771650"/>
            <a:ext cx="12649200" cy="8432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71550"/>
            <a:ext cx="4953000" cy="3753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By 2018, worldwide mobile email users are expected to total over 2.2 billion. With 80% of email users expected to access their email via a mobile device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Avoid the morning ‘email clean’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10am is Optimal Email time</a:t>
            </a:r>
          </a:p>
          <a:p>
            <a:pPr lvl="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</a:pP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Emails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905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bile-email-newslette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-1847850"/>
            <a:ext cx="12801600" cy="8534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71550"/>
            <a:ext cx="5029200" cy="3522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70% of consumers delete email newsletters that don’t render well on their mobile</a:t>
            </a:r>
          </a:p>
          <a:p>
            <a:pPr marL="342900" lvl="0" indent="-342900">
              <a:lnSpc>
                <a:spcPct val="90000"/>
              </a:lnSpc>
              <a:spcAft>
                <a:spcPts val="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Your email newsletters must be ‘responsive’</a:t>
            </a:r>
          </a:p>
          <a:p>
            <a:pPr marL="342900" lvl="0" indent="-342900">
              <a:lnSpc>
                <a:spcPct val="90000"/>
              </a:lnSpc>
              <a:spcAft>
                <a:spcPts val="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Only 11.84% of newsletters are mobile </a:t>
            </a:r>
            <a:r>
              <a:rPr lang="en-US" sz="2500" dirty="0" err="1" smtClean="0"/>
              <a:t>optimised</a:t>
            </a:r>
            <a:endParaRPr lang="en-US" sz="2500" dirty="0" smtClean="0"/>
          </a:p>
          <a:p>
            <a:pPr marL="342900" lvl="0" indent="-342900">
              <a:lnSpc>
                <a:spcPct val="90000"/>
              </a:lnSpc>
              <a:spcAft>
                <a:spcPts val="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39% of marketers have no strategy for mobile email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Email ‘Newsletters’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700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bile-email-newslette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-1847850"/>
            <a:ext cx="12801600" cy="8534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71550"/>
            <a:ext cx="4495800" cy="3394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Virtually all email service providers now provide the option to design mobile </a:t>
            </a:r>
            <a:r>
              <a:rPr lang="en-US" sz="2500" dirty="0" err="1" smtClean="0"/>
              <a:t>optimised</a:t>
            </a:r>
            <a:r>
              <a:rPr lang="en-US" sz="2500" dirty="0" smtClean="0"/>
              <a:t> newsletters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Over 95% of emails are only opened on one device. Very few users open emails on mobile first and save for desktop later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Email ‘Newsletters’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649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101423"/>
            <a:ext cx="7010400" cy="169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2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Don’t </a:t>
            </a:r>
            <a:r>
              <a:rPr lang="en-US" sz="2800" dirty="0"/>
              <a:t>send Email Newsletters!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/>
              <a:t>Send </a:t>
            </a:r>
            <a:r>
              <a:rPr lang="en-US" sz="2800" dirty="0" smtClean="0"/>
              <a:t>normal</a:t>
            </a:r>
            <a:r>
              <a:rPr lang="en-US" sz="2800" dirty="0"/>
              <a:t>, </a:t>
            </a:r>
            <a:r>
              <a:rPr lang="en-US" sz="2800" dirty="0" err="1"/>
              <a:t>p</a:t>
            </a:r>
            <a:r>
              <a:rPr lang="en-US" sz="2800" dirty="0" err="1" smtClean="0"/>
              <a:t>ersonalised</a:t>
            </a:r>
            <a:r>
              <a:rPr lang="en-US" sz="2800" dirty="0" smtClean="0"/>
              <a:t> text emails</a:t>
            </a:r>
            <a:endParaRPr lang="en-US" sz="2800" dirty="0"/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The Solution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573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100723"/>
            <a:ext cx="7010400" cy="3452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2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Emails </a:t>
            </a:r>
            <a:r>
              <a:rPr lang="en-US" sz="2800" dirty="0"/>
              <a:t>directing users to a mobile friendly page</a:t>
            </a:r>
          </a:p>
          <a:p>
            <a:pPr marL="342900" indent="-342900">
              <a:lnSpc>
                <a:spcPct val="90000"/>
              </a:lnSpc>
              <a:spcAft>
                <a:spcPts val="2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/>
              <a:t>Referencing mobile friendly</a:t>
            </a:r>
          </a:p>
          <a:p>
            <a:pPr marL="342900" indent="-342900">
              <a:lnSpc>
                <a:spcPct val="90000"/>
              </a:lnSpc>
              <a:spcAft>
                <a:spcPts val="2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/>
              <a:t>Emails directing users to Video</a:t>
            </a:r>
          </a:p>
          <a:p>
            <a:pPr marL="342900" indent="-342900">
              <a:lnSpc>
                <a:spcPct val="90000"/>
              </a:lnSpc>
              <a:spcAft>
                <a:spcPts val="2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/>
              <a:t>Emails asking for a phone call</a:t>
            </a:r>
          </a:p>
          <a:p>
            <a:pPr marL="342900" indent="-342900">
              <a:lnSpc>
                <a:spcPct val="90000"/>
              </a:lnSpc>
              <a:spcAft>
                <a:spcPts val="20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The Email Mobile Opportunities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9756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95350"/>
            <a:ext cx="8534400" cy="321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42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6" t="6966" r="5645" b="7305"/>
          <a:stretch/>
        </p:blipFill>
        <p:spPr>
          <a:xfrm>
            <a:off x="5631180" y="-165130"/>
            <a:ext cx="2750820" cy="48188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71550"/>
            <a:ext cx="3581400" cy="2881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1.9 Billion monthly </a:t>
            </a:r>
            <a:r>
              <a:rPr lang="en-US" sz="2500" dirty="0"/>
              <a:t>mobile users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65</a:t>
            </a:r>
            <a:r>
              <a:rPr lang="en-US" sz="2500" dirty="0"/>
              <a:t>% of video views are on mobile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30</a:t>
            </a:r>
            <a:r>
              <a:rPr lang="en-US" sz="2500" dirty="0"/>
              <a:t>% of people will only visit Facebook on their mobile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Facebook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083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-1466850"/>
            <a:ext cx="12230100" cy="8153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71550"/>
            <a:ext cx="4953000" cy="3407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Separate Campaigns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Higher </a:t>
            </a:r>
            <a:r>
              <a:rPr lang="en-US" sz="2500" dirty="0"/>
              <a:t>CTR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The </a:t>
            </a:r>
            <a:r>
              <a:rPr lang="en-US" sz="2500" dirty="0"/>
              <a:t>regular ad builder will separate: Mobile/</a:t>
            </a:r>
            <a:r>
              <a:rPr lang="en-US" sz="2500" dirty="0" smtClean="0"/>
              <a:t>Desktop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Use the Power Editor to separate campaigns: Android phone, Android tablet, iPhone, iPod and </a:t>
            </a:r>
            <a:r>
              <a:rPr lang="en-US" sz="2500" dirty="0" err="1"/>
              <a:t>iPad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Facebook Mobile Tips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840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-1466850"/>
            <a:ext cx="12230100" cy="8153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71550"/>
            <a:ext cx="5029200" cy="3048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Use </a:t>
            </a:r>
            <a:r>
              <a:rPr lang="en-US" sz="2500" dirty="0"/>
              <a:t>the Power Editor to target </a:t>
            </a:r>
            <a:r>
              <a:rPr lang="en-US" sz="2500" dirty="0" err="1"/>
              <a:t>Facebooks</a:t>
            </a:r>
            <a:r>
              <a:rPr lang="en-US" sz="2500" dirty="0"/>
              <a:t> ‘Audience Network’ to put your ad on Apps outside of Facebook (doesn’t support video ads)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Drive </a:t>
            </a:r>
            <a:r>
              <a:rPr lang="en-US" sz="2500" dirty="0"/>
              <a:t>mobile and tablets to separately </a:t>
            </a:r>
            <a:r>
              <a:rPr lang="en-US" sz="2500" dirty="0" err="1"/>
              <a:t>optimised</a:t>
            </a:r>
            <a:r>
              <a:rPr lang="en-US" sz="2500" dirty="0"/>
              <a:t> landing pages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Facebook Mobile Tips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024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90927"/>
            <a:ext cx="7696200" cy="392286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Facebook </a:t>
            </a:r>
            <a:r>
              <a:rPr lang="en-US" sz="2500" dirty="0">
                <a:solidFill>
                  <a:srgbClr val="292934"/>
                </a:solidFill>
                <a:latin typeface="Frank Goth" pitchFamily="34" charset="0"/>
                <a:cs typeface="Arial"/>
              </a:rPr>
              <a:t>is changing from a picture-based experience to a video-based </a:t>
            </a: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experience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Very </a:t>
            </a:r>
            <a:r>
              <a:rPr lang="en-US" sz="2500" dirty="0">
                <a:solidFill>
                  <a:srgbClr val="292934"/>
                </a:solidFill>
                <a:latin typeface="Frank Goth" pitchFamily="34" charset="0"/>
                <a:cs typeface="Arial"/>
              </a:rPr>
              <a:t>high </a:t>
            </a: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engagement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Your </a:t>
            </a:r>
            <a:r>
              <a:rPr lang="en-US" sz="2500" dirty="0">
                <a:solidFill>
                  <a:srgbClr val="292934"/>
                </a:solidFill>
                <a:latin typeface="Frank Goth" pitchFamily="34" charset="0"/>
                <a:cs typeface="Arial"/>
              </a:rPr>
              <a:t>video can be clicked </a:t>
            </a: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on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Massive Reach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Captive Audience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People will watch long videos</a:t>
            </a:r>
            <a:endParaRPr lang="en-US" sz="2500" dirty="0">
              <a:solidFill>
                <a:srgbClr val="292934"/>
              </a:solidFill>
              <a:latin typeface="Frank Goth" pitchFamily="34" charset="0"/>
              <a:cs typeface="Arial"/>
            </a:endParaRPr>
          </a:p>
          <a:p>
            <a:pPr marL="403225" lvl="0" indent="-341313">
              <a:spcAft>
                <a:spcPts val="1200"/>
              </a:spcAft>
              <a:buClr>
                <a:srgbClr val="297FD5"/>
              </a:buClr>
              <a:buSzPct val="100000"/>
              <a:buFont typeface="Wingdings 3" panose="05040102010807070707" pitchFamily="18" charset="2"/>
              <a:buChar char=""/>
            </a:pPr>
            <a:endParaRPr lang="en-US" sz="2500" dirty="0">
              <a:solidFill>
                <a:srgbClr val="292934"/>
              </a:solidFill>
              <a:latin typeface="Frank Goth" pitchFamily="34" charset="0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Facebook Video Ads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459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90927"/>
            <a:ext cx="4876800" cy="147348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People </a:t>
            </a:r>
            <a:r>
              <a:rPr lang="en-US" sz="2500" dirty="0">
                <a:solidFill>
                  <a:srgbClr val="292934"/>
                </a:solidFill>
                <a:latin typeface="Frank Goth" pitchFamily="34" charset="0"/>
                <a:cs typeface="Arial"/>
              </a:rPr>
              <a:t>will buy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>
                <a:solidFill>
                  <a:srgbClr val="292934"/>
                </a:solidFill>
                <a:latin typeface="Frank Goth" pitchFamily="34" charset="0"/>
                <a:cs typeface="Arial"/>
              </a:rPr>
              <a:t>Very cheap traffic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>
                <a:solidFill>
                  <a:srgbClr val="292934"/>
                </a:solidFill>
                <a:latin typeface="Frank Goth" pitchFamily="34" charset="0"/>
                <a:cs typeface="Arial"/>
              </a:rPr>
              <a:t>Start with </a:t>
            </a: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Facebook</a:t>
            </a:r>
            <a:endParaRPr lang="en-US" sz="2500" dirty="0">
              <a:solidFill>
                <a:srgbClr val="292934"/>
              </a:solidFill>
              <a:latin typeface="Frank Goth" pitchFamily="34" charset="0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Facebook Video Ads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575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90927"/>
            <a:ext cx="4876800" cy="254428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The </a:t>
            </a:r>
            <a:r>
              <a:rPr lang="en-US" sz="2500" dirty="0">
                <a:solidFill>
                  <a:srgbClr val="292934"/>
                </a:solidFill>
                <a:latin typeface="Frank Goth" pitchFamily="34" charset="0"/>
                <a:cs typeface="Arial"/>
              </a:rPr>
              <a:t>Video appears in the news feed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>
                <a:solidFill>
                  <a:srgbClr val="292934"/>
                </a:solidFill>
                <a:latin typeface="Frank Goth" pitchFamily="34" charset="0"/>
                <a:cs typeface="Arial"/>
              </a:rPr>
              <a:t>Depending on user settings, the video may or may not auto </a:t>
            </a:r>
            <a:r>
              <a:rPr lang="en-US" sz="2500" dirty="0" smtClean="0">
                <a:solidFill>
                  <a:srgbClr val="292934"/>
                </a:solidFill>
                <a:latin typeface="Frank Goth" pitchFamily="34" charset="0"/>
                <a:cs typeface="Arial"/>
              </a:rPr>
              <a:t>play</a:t>
            </a:r>
            <a:endParaRPr lang="en-US" sz="2500" dirty="0">
              <a:solidFill>
                <a:srgbClr val="292934"/>
              </a:solidFill>
              <a:latin typeface="Frank Goth" pitchFamily="34" charset="0"/>
              <a:cs typeface="Arial"/>
            </a:endParaRPr>
          </a:p>
          <a:p>
            <a:pPr marL="403225" lvl="0" indent="-341313">
              <a:spcAft>
                <a:spcPts val="1200"/>
              </a:spcAft>
              <a:buClr>
                <a:srgbClr val="297FD5"/>
              </a:buClr>
              <a:buSzPct val="100000"/>
              <a:buFont typeface="Wingdings 3" panose="05040102010807070707" pitchFamily="18" charset="2"/>
              <a:buChar char=""/>
            </a:pPr>
            <a:endParaRPr lang="en-US" sz="2500" dirty="0">
              <a:solidFill>
                <a:srgbClr val="292934"/>
              </a:solidFill>
              <a:latin typeface="Frank Goth" pitchFamily="34" charset="0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Facebook Video Ads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  <p:pic>
        <p:nvPicPr>
          <p:cNvPr id="5" name="Facebook Ad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62600" y="133350"/>
            <a:ext cx="2709710" cy="4813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805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4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2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bile-for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-628650"/>
            <a:ext cx="10972800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1222963"/>
            <a:ext cx="3048000" cy="302518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Clicking </a:t>
            </a:r>
            <a:r>
              <a:rPr lang="en-US" sz="2500" dirty="0"/>
              <a:t>on the video activates the Call to Action </a:t>
            </a:r>
            <a:r>
              <a:rPr lang="en-US" sz="2500" dirty="0" smtClean="0"/>
              <a:t>button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Clicking </a:t>
            </a:r>
            <a:r>
              <a:rPr lang="en-US" sz="2500" dirty="0"/>
              <a:t>the button will take you to your destination URL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285750"/>
            <a:ext cx="8610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Facebook Video Ads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590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971551"/>
            <a:ext cx="6066630" cy="354237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81000" y="1885951"/>
            <a:ext cx="2286000" cy="108476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spcAft>
                <a:spcPts val="600"/>
              </a:spcAft>
              <a:buClr>
                <a:srgbClr val="C00000"/>
              </a:buClr>
            </a:pPr>
            <a:r>
              <a:rPr lang="en-US" sz="2200" dirty="0"/>
              <a:t>Go to your Ad Manager and click </a:t>
            </a:r>
            <a:r>
              <a:rPr lang="en-US" sz="2200" b="1" dirty="0"/>
              <a:t>Create Ad</a:t>
            </a:r>
            <a:endParaRPr lang="en-US" sz="22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1200151"/>
            <a:ext cx="1270000" cy="368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133350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8395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392" y="826343"/>
            <a:ext cx="6066630" cy="352799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457200" y="2205616"/>
            <a:ext cx="2286000" cy="7462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spcAft>
                <a:spcPts val="600"/>
              </a:spcAft>
              <a:buClr>
                <a:srgbClr val="C00000"/>
              </a:buClr>
            </a:pPr>
            <a:r>
              <a:rPr lang="en-US" sz="2200" dirty="0"/>
              <a:t>Select </a:t>
            </a:r>
            <a:r>
              <a:rPr lang="en-US" sz="2200" b="1" dirty="0"/>
              <a:t>Get </a:t>
            </a:r>
            <a:br>
              <a:rPr lang="en-US" sz="2200" b="1" dirty="0"/>
            </a:br>
            <a:r>
              <a:rPr lang="en-US" sz="2200" b="1" dirty="0"/>
              <a:t>Video Views</a:t>
            </a:r>
            <a:endParaRPr lang="en-US" sz="2200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333750"/>
            <a:ext cx="8839200" cy="6228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133350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928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15" y="826343"/>
            <a:ext cx="6050987" cy="352799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81000" y="1697786"/>
            <a:ext cx="2286000" cy="176202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spcAft>
                <a:spcPts val="600"/>
              </a:spcAft>
              <a:buClr>
                <a:srgbClr val="C00000"/>
              </a:buClr>
            </a:pPr>
            <a:r>
              <a:rPr lang="en-US" sz="2200" dirty="0"/>
              <a:t>Locate your Facebook Business Page from the drop-down menu</a:t>
            </a:r>
            <a:endParaRPr lang="en-US" sz="22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2419351"/>
            <a:ext cx="3352800" cy="1818779"/>
          </a:xfrm>
          <a:prstGeom prst="rect">
            <a:avLst/>
          </a:prstGeom>
          <a:ln>
            <a:solidFill>
              <a:srgbClr val="8B9DC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915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1" y="971551"/>
            <a:ext cx="6050987" cy="351225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81000" y="1352551"/>
            <a:ext cx="2286000" cy="7462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spcAft>
                <a:spcPts val="600"/>
              </a:spcAft>
              <a:buClr>
                <a:srgbClr val="C00000"/>
              </a:buClr>
            </a:pPr>
            <a:r>
              <a:rPr lang="en-US" sz="2200" dirty="0"/>
              <a:t>Name your campaign</a:t>
            </a:r>
            <a:endParaRPr lang="en-US" sz="22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546" r="3008"/>
          <a:stretch/>
        </p:blipFill>
        <p:spPr>
          <a:xfrm>
            <a:off x="304800" y="2190750"/>
            <a:ext cx="5769864" cy="736600"/>
          </a:xfrm>
          <a:prstGeom prst="rect">
            <a:avLst/>
          </a:prstGeom>
          <a:ln>
            <a:solidFill>
              <a:srgbClr val="8B9DC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025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15" y="834208"/>
            <a:ext cx="6050987" cy="351225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28600" y="742950"/>
            <a:ext cx="2590800" cy="37628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/>
              <a:t>Targeting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300" dirty="0" smtClean="0"/>
              <a:t>Select </a:t>
            </a:r>
            <a:r>
              <a:rPr lang="en-US" sz="2300" dirty="0"/>
              <a:t>either a Custom </a:t>
            </a:r>
            <a:r>
              <a:rPr lang="en-US" sz="2300" dirty="0" smtClean="0"/>
              <a:t>Audience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300" dirty="0" smtClean="0"/>
              <a:t>Or </a:t>
            </a:r>
            <a:r>
              <a:rPr lang="en-US" sz="2300" dirty="0"/>
              <a:t>a Lookalike </a:t>
            </a:r>
            <a:r>
              <a:rPr lang="en-US" sz="2300" dirty="0" smtClean="0"/>
              <a:t>Audience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300" dirty="0" smtClean="0"/>
              <a:t>Or </a:t>
            </a:r>
            <a:r>
              <a:rPr lang="en-US" sz="2300" dirty="0"/>
              <a:t>use the Interests and Demographics options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276351"/>
            <a:ext cx="4165600" cy="2454152"/>
          </a:xfrm>
          <a:prstGeom prst="rect">
            <a:avLst/>
          </a:prstGeom>
          <a:ln>
            <a:solidFill>
              <a:srgbClr val="8B9DC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638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15" y="835425"/>
            <a:ext cx="6050987" cy="350982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28601" y="895350"/>
            <a:ext cx="2472213" cy="35163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>
                <a:solidFill>
                  <a:srgbClr val="292934"/>
                </a:solidFill>
              </a:rPr>
              <a:t>Budgeting</a:t>
            </a:r>
          </a:p>
          <a:p>
            <a:pPr marL="404812" lvl="0" indent="-342900"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Set </a:t>
            </a:r>
            <a:r>
              <a:rPr lang="en-US" sz="2300" dirty="0">
                <a:solidFill>
                  <a:srgbClr val="292934"/>
                </a:solidFill>
              </a:rPr>
              <a:t>a lifetime budget </a:t>
            </a:r>
            <a:r>
              <a:rPr lang="en-US" sz="2300" i="1" dirty="0">
                <a:solidFill>
                  <a:srgbClr val="292934"/>
                </a:solidFill>
              </a:rPr>
              <a:t>(e.g., £50 a day x 7 days = £350</a:t>
            </a:r>
            <a:r>
              <a:rPr lang="en-US" sz="2300" i="1" dirty="0" smtClean="0">
                <a:solidFill>
                  <a:srgbClr val="292934"/>
                </a:solidFill>
              </a:rPr>
              <a:t>)</a:t>
            </a:r>
          </a:p>
          <a:p>
            <a:pPr marL="404812" lvl="0" indent="-342900"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Then </a:t>
            </a:r>
            <a:r>
              <a:rPr lang="en-US" sz="2300" dirty="0">
                <a:solidFill>
                  <a:srgbClr val="292934"/>
                </a:solidFill>
              </a:rPr>
              <a:t>schedule your campaign to run for 1 week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1" y="1276351"/>
            <a:ext cx="5397500" cy="2574873"/>
          </a:xfrm>
          <a:prstGeom prst="rect">
            <a:avLst/>
          </a:prstGeom>
          <a:ln>
            <a:solidFill>
              <a:srgbClr val="8B9DC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8026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13" y="835425"/>
            <a:ext cx="6050986" cy="350982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81000" y="1162690"/>
            <a:ext cx="2286000" cy="31624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>
                <a:solidFill>
                  <a:srgbClr val="292934"/>
                </a:solidFill>
              </a:rPr>
              <a:t>Bidding</a:t>
            </a:r>
          </a:p>
          <a:p>
            <a:pPr marL="404812" lvl="0" indent="-342900"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Optimise </a:t>
            </a:r>
            <a:r>
              <a:rPr lang="en-US" sz="2300" dirty="0">
                <a:solidFill>
                  <a:srgbClr val="292934"/>
                </a:solidFill>
              </a:rPr>
              <a:t>for </a:t>
            </a:r>
            <a:r>
              <a:rPr lang="en-US" sz="2300" b="1" dirty="0">
                <a:solidFill>
                  <a:srgbClr val="292934"/>
                </a:solidFill>
              </a:rPr>
              <a:t>Video </a:t>
            </a:r>
            <a:r>
              <a:rPr lang="en-US" sz="2300" b="1" dirty="0" smtClean="0">
                <a:solidFill>
                  <a:srgbClr val="292934"/>
                </a:solidFill>
              </a:rPr>
              <a:t>Views</a:t>
            </a:r>
          </a:p>
          <a:p>
            <a:pPr marL="404812" lvl="0" indent="-342900"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Select </a:t>
            </a:r>
            <a:r>
              <a:rPr lang="en-US" sz="2300" b="1" dirty="0">
                <a:solidFill>
                  <a:srgbClr val="292934"/>
                </a:solidFill>
              </a:rPr>
              <a:t>Get the most video views at the best price</a:t>
            </a:r>
            <a:endParaRPr lang="en-US" sz="2300" dirty="0">
              <a:solidFill>
                <a:srgbClr val="29293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1" y="2266950"/>
            <a:ext cx="4826000" cy="1523462"/>
          </a:xfrm>
          <a:prstGeom prst="rect">
            <a:avLst/>
          </a:prstGeom>
          <a:ln>
            <a:solidFill>
              <a:srgbClr val="8B9DC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714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793" y="835425"/>
            <a:ext cx="6019829" cy="350982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81000" y="819150"/>
            <a:ext cx="2438400" cy="37115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 smtClean="0">
                <a:solidFill>
                  <a:srgbClr val="292934"/>
                </a:solidFill>
              </a:rPr>
              <a:t>Video</a:t>
            </a:r>
            <a:endParaRPr lang="en-US" sz="2300" dirty="0" smtClean="0">
              <a:solidFill>
                <a:srgbClr val="292934"/>
              </a:solidFill>
            </a:endParaRPr>
          </a:p>
          <a:p>
            <a:pPr marL="404812" lvl="0" indent="-342900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Click </a:t>
            </a:r>
            <a:r>
              <a:rPr lang="en-US" sz="2300" b="1" dirty="0">
                <a:solidFill>
                  <a:srgbClr val="292934"/>
                </a:solidFill>
              </a:rPr>
              <a:t>Upload New </a:t>
            </a:r>
            <a:r>
              <a:rPr lang="en-US" sz="2300" b="1" dirty="0" smtClean="0">
                <a:solidFill>
                  <a:srgbClr val="292934"/>
                </a:solidFill>
              </a:rPr>
              <a:t>Video</a:t>
            </a:r>
            <a:endParaRPr lang="en-US" sz="2300" dirty="0">
              <a:solidFill>
                <a:srgbClr val="292934"/>
              </a:solidFill>
            </a:endParaRPr>
          </a:p>
          <a:p>
            <a:pPr marL="404812" lvl="0" indent="-342900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Videos </a:t>
            </a:r>
            <a:r>
              <a:rPr lang="en-US" sz="2300" dirty="0">
                <a:solidFill>
                  <a:srgbClr val="292934"/>
                </a:solidFill>
              </a:rPr>
              <a:t>must be in .MOV </a:t>
            </a:r>
            <a:r>
              <a:rPr lang="en-US" sz="2300" dirty="0" smtClean="0">
                <a:solidFill>
                  <a:srgbClr val="292934"/>
                </a:solidFill>
              </a:rPr>
              <a:t>format</a:t>
            </a:r>
          </a:p>
          <a:p>
            <a:pPr marL="404812" lvl="0" indent="-342900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Maximum </a:t>
            </a:r>
            <a:r>
              <a:rPr lang="en-US" sz="2300" dirty="0">
                <a:solidFill>
                  <a:srgbClr val="292934"/>
                </a:solidFill>
              </a:rPr>
              <a:t>file size is 1GB </a:t>
            </a:r>
            <a:r>
              <a:rPr lang="en-US" sz="2300" i="1" dirty="0">
                <a:solidFill>
                  <a:srgbClr val="292934"/>
                </a:solidFill>
              </a:rPr>
              <a:t>(most videos will be fine)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529" t="22936" r="53880" b="23645"/>
          <a:stretch/>
        </p:blipFill>
        <p:spPr>
          <a:xfrm>
            <a:off x="4648200" y="1581150"/>
            <a:ext cx="1627632" cy="420624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2857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71" y="844125"/>
            <a:ext cx="6019829" cy="34924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52400" y="742951"/>
            <a:ext cx="2743200" cy="3889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>
                <a:solidFill>
                  <a:srgbClr val="292934"/>
                </a:solidFill>
              </a:rPr>
              <a:t>Thumbnail</a:t>
            </a:r>
          </a:p>
          <a:p>
            <a:pPr marL="404812" lvl="0" indent="-34290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100" dirty="0" smtClean="0">
                <a:solidFill>
                  <a:srgbClr val="292934"/>
                </a:solidFill>
              </a:rPr>
              <a:t>Select </a:t>
            </a:r>
            <a:r>
              <a:rPr lang="en-US" sz="2100" dirty="0">
                <a:solidFill>
                  <a:srgbClr val="292934"/>
                </a:solidFill>
              </a:rPr>
              <a:t>a video thumbnail </a:t>
            </a:r>
            <a:r>
              <a:rPr lang="en-US" sz="2100" i="1" dirty="0">
                <a:solidFill>
                  <a:srgbClr val="292934"/>
                </a:solidFill>
              </a:rPr>
              <a:t>(this will be shown before your video starts and when it ends</a:t>
            </a:r>
            <a:r>
              <a:rPr lang="en-US" sz="2100" i="1" dirty="0" smtClean="0">
                <a:solidFill>
                  <a:srgbClr val="292934"/>
                </a:solidFill>
              </a:rPr>
              <a:t>)</a:t>
            </a:r>
          </a:p>
          <a:p>
            <a:pPr marL="404812" lvl="0" indent="-34290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100" dirty="0" smtClean="0">
                <a:solidFill>
                  <a:srgbClr val="292934"/>
                </a:solidFill>
              </a:rPr>
              <a:t>Or </a:t>
            </a:r>
            <a:r>
              <a:rPr lang="en-US" sz="2100" dirty="0">
                <a:solidFill>
                  <a:srgbClr val="292934"/>
                </a:solidFill>
              </a:rPr>
              <a:t>upload your </a:t>
            </a:r>
            <a:r>
              <a:rPr lang="en-US" sz="2100" dirty="0" smtClean="0">
                <a:solidFill>
                  <a:srgbClr val="292934"/>
                </a:solidFill>
              </a:rPr>
              <a:t>own</a:t>
            </a:r>
          </a:p>
          <a:p>
            <a:pPr marL="404812" lvl="0" indent="-34290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100" dirty="0" smtClean="0">
                <a:solidFill>
                  <a:srgbClr val="292934"/>
                </a:solidFill>
              </a:rPr>
              <a:t>The </a:t>
            </a:r>
            <a:r>
              <a:rPr lang="en-US" sz="2100" dirty="0">
                <a:solidFill>
                  <a:srgbClr val="292934"/>
                </a:solidFill>
              </a:rPr>
              <a:t>‘no more than 20% text’ rule applies to video thumbnails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178" y="1962150"/>
            <a:ext cx="2552700" cy="1790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9658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907" y="844125"/>
            <a:ext cx="5987601" cy="34924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457200" y="1491064"/>
            <a:ext cx="2133600" cy="209108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>
                <a:solidFill>
                  <a:srgbClr val="292934"/>
                </a:solidFill>
              </a:rPr>
              <a:t>Text</a:t>
            </a:r>
          </a:p>
          <a:p>
            <a:pPr marL="404812" lvl="0" indent="-342900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Add </a:t>
            </a:r>
            <a:r>
              <a:rPr lang="en-US" sz="2300" dirty="0">
                <a:solidFill>
                  <a:srgbClr val="292934"/>
                </a:solidFill>
              </a:rPr>
              <a:t>your text to appear above the thumbnail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819150"/>
            <a:ext cx="3445122" cy="11196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1733550"/>
            <a:ext cx="3598924" cy="2819400"/>
          </a:xfrm>
          <a:prstGeom prst="rect">
            <a:avLst/>
          </a:prstGeom>
          <a:ln>
            <a:solidFill>
              <a:srgbClr val="8B9DC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262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2" y="819150"/>
            <a:ext cx="4506847" cy="34924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04800" y="819152"/>
            <a:ext cx="3200400" cy="33460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 smtClean="0">
                <a:solidFill>
                  <a:srgbClr val="292934"/>
                </a:solidFill>
              </a:rPr>
              <a:t>Call to Action</a:t>
            </a:r>
            <a:endParaRPr lang="en-US" sz="2500" b="1" dirty="0">
              <a:solidFill>
                <a:srgbClr val="292934"/>
              </a:solidFill>
            </a:endParaRPr>
          </a:p>
          <a:p>
            <a:pPr marL="404812" lvl="0" indent="-342900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200" dirty="0" smtClean="0">
                <a:solidFill>
                  <a:srgbClr val="292934"/>
                </a:solidFill>
              </a:rPr>
              <a:t>Add </a:t>
            </a:r>
            <a:r>
              <a:rPr lang="en-US" sz="2200" dirty="0">
                <a:solidFill>
                  <a:srgbClr val="292934"/>
                </a:solidFill>
              </a:rPr>
              <a:t>a Call to Action button. Choose from:</a:t>
            </a:r>
            <a:endParaRPr lang="en-US" sz="2200" b="1" dirty="0">
              <a:solidFill>
                <a:srgbClr val="292934"/>
              </a:solidFill>
            </a:endParaRPr>
          </a:p>
          <a:p>
            <a:pPr marL="866775" indent="-34290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000" b="1" dirty="0">
                <a:solidFill>
                  <a:srgbClr val="292934"/>
                </a:solidFill>
              </a:rPr>
              <a:t>Shop Now</a:t>
            </a:r>
          </a:p>
          <a:p>
            <a:pPr marL="866775" indent="-34290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000" b="1" dirty="0">
                <a:solidFill>
                  <a:srgbClr val="292934"/>
                </a:solidFill>
              </a:rPr>
              <a:t>Book Now</a:t>
            </a:r>
          </a:p>
          <a:p>
            <a:pPr marL="866775" indent="-34290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000" b="1" dirty="0">
                <a:solidFill>
                  <a:srgbClr val="292934"/>
                </a:solidFill>
              </a:rPr>
              <a:t>Learn More</a:t>
            </a:r>
          </a:p>
          <a:p>
            <a:pPr marL="866775" indent="-34290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000" b="1" dirty="0">
                <a:solidFill>
                  <a:srgbClr val="292934"/>
                </a:solidFill>
              </a:rPr>
              <a:t>Sign up</a:t>
            </a:r>
          </a:p>
          <a:p>
            <a:pPr marL="866775" indent="-34290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000" b="1" dirty="0">
                <a:solidFill>
                  <a:srgbClr val="292934"/>
                </a:solidFill>
              </a:rPr>
              <a:t>Download</a:t>
            </a:r>
          </a:p>
          <a:p>
            <a:pPr marL="866775" indent="-34290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000" b="1" dirty="0">
                <a:solidFill>
                  <a:srgbClr val="292934"/>
                </a:solidFill>
              </a:rPr>
              <a:t>Watch More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895350"/>
            <a:ext cx="2590674" cy="3524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583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2" y="819150"/>
            <a:ext cx="4506847" cy="34924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04800" y="819151"/>
            <a:ext cx="3200400" cy="256352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>
                <a:solidFill>
                  <a:srgbClr val="292934"/>
                </a:solidFill>
              </a:rPr>
              <a:t>Call to Action</a:t>
            </a:r>
          </a:p>
          <a:p>
            <a:pPr marL="404812" lvl="0" indent="-342900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Buttons appear </a:t>
            </a:r>
            <a:r>
              <a:rPr lang="en-US" sz="2300" dirty="0">
                <a:solidFill>
                  <a:srgbClr val="292934"/>
                </a:solidFill>
              </a:rPr>
              <a:t>top right of the </a:t>
            </a:r>
            <a:r>
              <a:rPr lang="en-US" sz="2300" dirty="0" smtClean="0">
                <a:solidFill>
                  <a:srgbClr val="292934"/>
                </a:solidFill>
              </a:rPr>
              <a:t>video</a:t>
            </a:r>
          </a:p>
          <a:p>
            <a:pPr marL="404812" lvl="0" indent="-342900">
              <a:lnSpc>
                <a:spcPct val="90000"/>
              </a:lnSpc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A </a:t>
            </a:r>
            <a:r>
              <a:rPr lang="en-US" sz="2300" dirty="0">
                <a:solidFill>
                  <a:srgbClr val="292934"/>
                </a:solidFill>
              </a:rPr>
              <a:t>Call to Action link appears on the screen at the end of your video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064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819150"/>
            <a:ext cx="5943600" cy="362472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04800" y="819151"/>
            <a:ext cx="2286000" cy="21005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>
                <a:solidFill>
                  <a:srgbClr val="292934"/>
                </a:solidFill>
              </a:rPr>
              <a:t>Call to Action</a:t>
            </a:r>
          </a:p>
          <a:p>
            <a:pPr marL="404812" lvl="0" indent="-342900"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Enter </a:t>
            </a:r>
            <a:r>
              <a:rPr lang="en-US" sz="2300" dirty="0">
                <a:solidFill>
                  <a:srgbClr val="292934"/>
                </a:solidFill>
              </a:rPr>
              <a:t>a website </a:t>
            </a:r>
            <a:r>
              <a:rPr lang="en-US" sz="2300" dirty="0" smtClean="0">
                <a:solidFill>
                  <a:srgbClr val="292934"/>
                </a:solidFill>
              </a:rPr>
              <a:t>URL</a:t>
            </a:r>
          </a:p>
          <a:p>
            <a:pPr marL="404812" lvl="0" indent="-342900"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Enter </a:t>
            </a:r>
            <a:r>
              <a:rPr lang="en-US" sz="2300" dirty="0">
                <a:solidFill>
                  <a:srgbClr val="292934"/>
                </a:solidFill>
              </a:rPr>
              <a:t>a display URL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123951"/>
            <a:ext cx="4419600" cy="1892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1857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2" y="819150"/>
            <a:ext cx="5943597" cy="362472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81000" y="895350"/>
            <a:ext cx="2286000" cy="233140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>
                <a:solidFill>
                  <a:srgbClr val="292934"/>
                </a:solidFill>
              </a:rPr>
              <a:t>Preview and Placement</a:t>
            </a:r>
          </a:p>
          <a:p>
            <a:pPr marL="404812" lvl="0" indent="-342900"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Select </a:t>
            </a:r>
            <a:r>
              <a:rPr lang="en-US" sz="2300" dirty="0">
                <a:solidFill>
                  <a:srgbClr val="292934"/>
                </a:solidFill>
              </a:rPr>
              <a:t>/ Remove </a:t>
            </a:r>
            <a:r>
              <a:rPr lang="en-US" sz="2300" b="1" dirty="0">
                <a:solidFill>
                  <a:srgbClr val="292934"/>
                </a:solidFill>
              </a:rPr>
              <a:t>Desktop News Feed</a:t>
            </a:r>
            <a:endParaRPr lang="en-US" sz="2300" dirty="0">
              <a:solidFill>
                <a:srgbClr val="29293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1" y="1047750"/>
            <a:ext cx="3736331" cy="335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263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2" y="821562"/>
            <a:ext cx="5943597" cy="361990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1" y="895350"/>
            <a:ext cx="4096789" cy="36385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How to Create a Video Ad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895350"/>
            <a:ext cx="2286000" cy="233140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500" b="1" dirty="0">
                <a:solidFill>
                  <a:srgbClr val="292934"/>
                </a:solidFill>
              </a:rPr>
              <a:t>Preview and Placement</a:t>
            </a:r>
          </a:p>
          <a:p>
            <a:pPr marL="404812" lvl="0" indent="-342900">
              <a:spcAft>
                <a:spcPts val="12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300" dirty="0" smtClean="0">
                <a:solidFill>
                  <a:srgbClr val="292934"/>
                </a:solidFill>
              </a:rPr>
              <a:t>Select </a:t>
            </a:r>
            <a:r>
              <a:rPr lang="en-US" sz="2300" dirty="0">
                <a:solidFill>
                  <a:srgbClr val="292934"/>
                </a:solidFill>
              </a:rPr>
              <a:t>/ Remove </a:t>
            </a:r>
            <a:r>
              <a:rPr lang="en-US" sz="2300" b="1" dirty="0" smtClean="0">
                <a:solidFill>
                  <a:srgbClr val="292934"/>
                </a:solidFill>
              </a:rPr>
              <a:t>Mobile News </a:t>
            </a:r>
            <a:r>
              <a:rPr lang="en-US" sz="2300" b="1" dirty="0">
                <a:solidFill>
                  <a:srgbClr val="292934"/>
                </a:solidFill>
              </a:rPr>
              <a:t>Feed</a:t>
            </a:r>
            <a:endParaRPr lang="en-US" sz="2300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26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0"/>
            <a:ext cx="82659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0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7" t="8556" r="68580" b="8218"/>
          <a:stretch/>
        </p:blipFill>
        <p:spPr>
          <a:xfrm>
            <a:off x="4876800" y="58778"/>
            <a:ext cx="2514600" cy="46451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819150"/>
            <a:ext cx="3810000" cy="3509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6400" lvl="0" indent="-4064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1 </a:t>
            </a:r>
            <a:r>
              <a:rPr lang="en-US" sz="2800" dirty="0"/>
              <a:t>Billion mobile video views per day</a:t>
            </a:r>
          </a:p>
          <a:p>
            <a:pPr marL="406400" lvl="0" indent="-4064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Half </a:t>
            </a:r>
            <a:r>
              <a:rPr lang="en-US" sz="2800" dirty="0"/>
              <a:t>of YouTube views are on mobile devices</a:t>
            </a:r>
          </a:p>
          <a:p>
            <a:pPr marL="406400" lvl="0" indent="-4064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Mobile </a:t>
            </a:r>
            <a:r>
              <a:rPr lang="en-US" sz="2800" dirty="0"/>
              <a:t>revenue on YouTube is up over 100% y/y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YouTube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284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71550"/>
            <a:ext cx="7581900" cy="30136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 smtClean="0">
                <a:latin typeface="Arial"/>
                <a:cs typeface="Arial"/>
              </a:rPr>
              <a:t>YouTube is the world’s second largest search engine after Google</a:t>
            </a:r>
          </a:p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 smtClean="0">
                <a:latin typeface="Arial"/>
                <a:cs typeface="Arial"/>
              </a:rPr>
              <a:t>More people search YouTube than Yahoo and Bing COMBINED</a:t>
            </a:r>
          </a:p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 smtClean="0">
                <a:latin typeface="Arial"/>
                <a:cs typeface="Arial"/>
              </a:rPr>
              <a:t>93% of active internet users have watched a YouTube video in the last week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The YouTube Opportunity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885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71550"/>
            <a:ext cx="5181600" cy="240322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>
                <a:cs typeface="Arial"/>
              </a:rPr>
              <a:t>YouTube Your video ad appears before the videos people watch on YouTube</a:t>
            </a:r>
          </a:p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>
                <a:cs typeface="Arial"/>
              </a:rPr>
              <a:t>People can choose to skip your </a:t>
            </a:r>
            <a:r>
              <a:rPr lang="en-US" sz="2800" dirty="0" smtClean="0">
                <a:cs typeface="Arial"/>
              </a:rPr>
              <a:t>Ad</a:t>
            </a:r>
            <a:endParaRPr lang="en-US" sz="2800" dirty="0"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Permission Advertising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  <p:pic>
        <p:nvPicPr>
          <p:cNvPr id="5" name="YouTube-Mobile-Ad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209550"/>
            <a:ext cx="2466622" cy="4381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171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62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3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71550"/>
            <a:ext cx="6858000" cy="19723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 smtClean="0">
                <a:cs typeface="Arial"/>
              </a:rPr>
              <a:t>You want to encourage people NOT </a:t>
            </a:r>
            <a:br>
              <a:rPr lang="en-US" sz="2800" dirty="0" smtClean="0">
                <a:cs typeface="Arial"/>
              </a:rPr>
            </a:br>
            <a:r>
              <a:rPr lang="en-US" sz="2800" dirty="0" smtClean="0">
                <a:cs typeface="Arial"/>
              </a:rPr>
              <a:t>to watch your video</a:t>
            </a:r>
          </a:p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 smtClean="0">
                <a:cs typeface="Arial"/>
              </a:rPr>
              <a:t>Reverse psychology: goes against everything we’ve been told</a:t>
            </a:r>
            <a:endParaRPr lang="en-US" sz="2800" dirty="0"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Permission Advertising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86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477651"/>
            <a:ext cx="7391400" cy="20084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406400" lvl="0" indent="-40640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>
                <a:solidFill>
                  <a:srgbClr val="292934"/>
                </a:solidFill>
                <a:cs typeface="Arial"/>
              </a:rPr>
              <a:t>Target people based on who they are, where they’re located and what they’re interested in</a:t>
            </a:r>
          </a:p>
          <a:p>
            <a:pPr marL="866775" lvl="0" indent="-34290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500" i="1" dirty="0" smtClean="0">
                <a:solidFill>
                  <a:srgbClr val="292934"/>
                </a:solidFill>
                <a:cs typeface="Arial"/>
              </a:rPr>
              <a:t>For </a:t>
            </a:r>
            <a:r>
              <a:rPr lang="en-US" sz="2500" i="1" dirty="0">
                <a:solidFill>
                  <a:srgbClr val="292934"/>
                </a:solidFill>
                <a:cs typeface="Arial"/>
              </a:rPr>
              <a:t>example, men aged 35-45 in Leeds </a:t>
            </a:r>
            <a:br>
              <a:rPr lang="en-US" sz="2500" i="1" dirty="0">
                <a:solidFill>
                  <a:srgbClr val="292934"/>
                </a:solidFill>
                <a:cs typeface="Arial"/>
              </a:rPr>
            </a:br>
            <a:r>
              <a:rPr lang="en-US" sz="2500" i="1" dirty="0">
                <a:solidFill>
                  <a:srgbClr val="292934"/>
                </a:solidFill>
                <a:cs typeface="Arial"/>
              </a:rPr>
              <a:t>who enjoy going fishing at the weekends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11464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Laser-Like Targeting: TV Advertising Direct to Your Customers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91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71550"/>
            <a:ext cx="7581900" cy="106439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Aft>
                <a:spcPts val="1400"/>
              </a:spcAft>
              <a:buClr>
                <a:srgbClr val="FF0000"/>
              </a:buClr>
              <a:buSzPct val="85000"/>
            </a:pPr>
            <a:r>
              <a:rPr lang="en-US" sz="2800" b="1" dirty="0" smtClean="0">
                <a:latin typeface="Arial"/>
                <a:cs typeface="Arial"/>
              </a:rPr>
              <a:t>Demographics</a:t>
            </a:r>
          </a:p>
          <a:p>
            <a:pPr marL="5207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500" dirty="0" smtClean="0">
                <a:latin typeface="Arial"/>
                <a:cs typeface="Arial"/>
              </a:rPr>
              <a:t>Reach people by their age and/or gender</a:t>
            </a:r>
            <a:endParaRPr lang="en-US" sz="25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Targeting Options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708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71550"/>
            <a:ext cx="8001000" cy="106439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Aft>
                <a:spcPts val="1400"/>
              </a:spcAft>
              <a:buClr>
                <a:srgbClr val="FF0000"/>
              </a:buClr>
              <a:buSzPct val="85000"/>
            </a:pPr>
            <a:r>
              <a:rPr lang="en-US" sz="2800" b="1" dirty="0" smtClean="0">
                <a:latin typeface="Arial"/>
                <a:cs typeface="Arial"/>
              </a:rPr>
              <a:t>Interests</a:t>
            </a:r>
          </a:p>
          <a:p>
            <a:pPr marL="5207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500" dirty="0" smtClean="0">
                <a:latin typeface="Arial"/>
                <a:cs typeface="Arial"/>
              </a:rPr>
              <a:t>Reach people based on their personal interests…</a:t>
            </a:r>
            <a:endParaRPr lang="en-US" sz="2500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Targeting Options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2114551"/>
            <a:ext cx="7620000" cy="2057399"/>
          </a:xfrm>
          <a:prstGeom prst="rect">
            <a:avLst/>
          </a:prstGeom>
        </p:spPr>
        <p:txBody>
          <a:bodyPr wrap="square" lIns="68580" tIns="34290" rIns="68580" bIns="34290" numCol="2">
            <a:noAutofit/>
          </a:bodyPr>
          <a:lstStyle/>
          <a:p>
            <a:pPr marL="292100" lvl="0" indent="-292100" defTabSz="-4572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75000"/>
              <a:buFont typeface="Lucida Grande"/>
              <a:buChar char="►"/>
              <a:tabLst>
                <a:tab pos="457200" algn="l"/>
              </a:tabLst>
            </a:pP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Pet Lovers</a:t>
            </a:r>
          </a:p>
          <a:p>
            <a:pPr marL="292100" lvl="0" indent="-292100" defTabSz="-4572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75000"/>
              <a:buFont typeface="Lucida Grande"/>
              <a:buChar char="►"/>
              <a:tabLst>
                <a:tab pos="457200" algn="l"/>
              </a:tabLst>
            </a:pP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Car Enthusiasts</a:t>
            </a:r>
          </a:p>
          <a:p>
            <a:pPr marL="292100" lvl="0" indent="-292100" defTabSz="-4572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75000"/>
              <a:buFont typeface="Lucida Grande"/>
              <a:buChar char="►"/>
              <a:tabLst>
                <a:tab pos="457200" algn="l"/>
              </a:tabLst>
            </a:pP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Healthy </a:t>
            </a:r>
            <a:r>
              <a:rPr lang="en-US" sz="2400" dirty="0">
                <a:latin typeface="Arial"/>
                <a:ea typeface="MS Mincho" panose="02020609040205080304" pitchFamily="49" charset="-128"/>
                <a:cs typeface="Arial"/>
              </a:rPr>
              <a:t>Eating </a:t>
            </a: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Enthusiasts</a:t>
            </a:r>
          </a:p>
          <a:p>
            <a:pPr marL="292100" lvl="0" indent="-292100" defTabSz="-4572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75000"/>
              <a:buFont typeface="Lucida Grande"/>
              <a:buChar char="►"/>
              <a:tabLst>
                <a:tab pos="457200" algn="l"/>
              </a:tabLst>
            </a:pP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Fitness Videos</a:t>
            </a:r>
          </a:p>
          <a:p>
            <a:pPr marL="292100" lvl="0" indent="-292100" defTabSz="-4572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75000"/>
              <a:buFont typeface="Lucida Grande"/>
              <a:buChar char="►"/>
              <a:tabLst>
                <a:tab pos="457200" algn="l"/>
              </a:tabLst>
            </a:pP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Wedding Planning</a:t>
            </a:r>
          </a:p>
          <a:p>
            <a:pPr marL="292100" lvl="0" indent="-292100" defTabSz="-4572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75000"/>
              <a:buFont typeface="Lucida Grande"/>
              <a:buChar char="►"/>
              <a:tabLst>
                <a:tab pos="457200" algn="l"/>
              </a:tabLst>
            </a:pP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Travel Enthusiasts</a:t>
            </a:r>
          </a:p>
          <a:p>
            <a:pPr marL="292100" lvl="0" indent="-292100" defTabSz="-4572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75000"/>
              <a:buFont typeface="Lucida Grande"/>
              <a:buChar char="►"/>
              <a:tabLst>
                <a:tab pos="457200" algn="l"/>
              </a:tabLst>
            </a:pP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How </a:t>
            </a:r>
            <a:r>
              <a:rPr lang="en-US" sz="2400" dirty="0">
                <a:latin typeface="Arial"/>
                <a:ea typeface="MS Mincho" panose="02020609040205080304" pitchFamily="49" charset="-128"/>
                <a:cs typeface="Arial"/>
              </a:rPr>
              <a:t>To </a:t>
            </a: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Videos</a:t>
            </a:r>
          </a:p>
          <a:p>
            <a:pPr marL="292100" lvl="0" indent="-292100" defTabSz="-4572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75000"/>
              <a:buFont typeface="Lucida Grande"/>
              <a:buChar char="►"/>
              <a:tabLst>
                <a:tab pos="457200" algn="l"/>
              </a:tabLst>
            </a:pPr>
            <a:r>
              <a:rPr lang="en-US" sz="2400" dirty="0" smtClean="0">
                <a:latin typeface="Arial"/>
                <a:ea typeface="MS Mincho" panose="02020609040205080304" pitchFamily="49" charset="-128"/>
                <a:cs typeface="Arial"/>
              </a:rPr>
              <a:t>Documentaries</a:t>
            </a:r>
            <a:r>
              <a:rPr lang="en-US" sz="2400" dirty="0">
                <a:latin typeface="Arial"/>
                <a:ea typeface="MS Mincho" panose="02020609040205080304" pitchFamily="49" charset="-128"/>
                <a:cs typeface="Arial"/>
              </a:rPr>
              <a:t>	</a:t>
            </a:r>
            <a:endParaRPr lang="en-US" sz="2400" dirty="0" smtClean="0">
              <a:latin typeface="Arial"/>
              <a:ea typeface="MS Mincho" panose="02020609040205080304" pitchFamily="49" charset="-128"/>
              <a:cs typeface="Arial"/>
            </a:endParaRPr>
          </a:p>
          <a:p>
            <a:pPr marL="292100" lvl="0" indent="-292100" defTabSz="-4572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75000"/>
              <a:buFont typeface="Lucida Grande"/>
              <a:buChar char="►"/>
              <a:tabLst>
                <a:tab pos="457200" algn="l"/>
              </a:tabLst>
            </a:pPr>
            <a:r>
              <a:rPr lang="en-US" sz="2400" i="1" dirty="0" smtClean="0">
                <a:latin typeface="Arial"/>
                <a:ea typeface="MS Mincho" panose="02020609040205080304" pitchFamily="49" charset="-128"/>
                <a:cs typeface="Arial"/>
              </a:rPr>
              <a:t>And </a:t>
            </a:r>
            <a:r>
              <a:rPr lang="en-US" sz="2400" i="1" dirty="0">
                <a:latin typeface="Arial"/>
                <a:ea typeface="MS Mincho" panose="02020609040205080304" pitchFamily="49" charset="-128"/>
                <a:cs typeface="Arial"/>
              </a:rPr>
              <a:t>much more…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604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71550"/>
            <a:ext cx="6477000" cy="93102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>
                <a:cs typeface="Arial"/>
              </a:rPr>
              <a:t>You can use your existing keywords from your AdWords account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Keywords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04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71550"/>
            <a:ext cx="6934200" cy="240322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>
                <a:cs typeface="Arial"/>
              </a:rPr>
              <a:t>Reach people based on the types of videos they enjoy watching on YouTube</a:t>
            </a:r>
          </a:p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>
                <a:cs typeface="Arial"/>
              </a:rPr>
              <a:t>Every video on YouTube is </a:t>
            </a:r>
            <a:r>
              <a:rPr lang="en-US" sz="2800" dirty="0" err="1">
                <a:cs typeface="Arial"/>
              </a:rPr>
              <a:t>categorised</a:t>
            </a:r>
            <a:r>
              <a:rPr lang="en-US" sz="2800" dirty="0">
                <a:cs typeface="Arial"/>
              </a:rPr>
              <a:t> into topics, so you can find people based on the topics they like to watch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Topics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127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71550"/>
            <a:ext cx="6934200" cy="17927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indent="-342900"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>
                <a:cs typeface="Arial"/>
              </a:rPr>
              <a:t>Target specific videos on YouTube and specific websites on the Google Display network (even your competitors videos on </a:t>
            </a:r>
            <a:r>
              <a:rPr lang="en-US" sz="2800" dirty="0" smtClean="0">
                <a:cs typeface="Arial"/>
              </a:rPr>
              <a:t>YouTube</a:t>
            </a:r>
            <a:r>
              <a:rPr lang="en-US" sz="2800" dirty="0">
                <a:cs typeface="Arial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Placement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30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71550"/>
            <a:ext cx="7467600" cy="297055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>
                <a:cs typeface="Arial"/>
              </a:rPr>
              <a:t>You can use your regular AdWords Remarketing pixel to target people who visited specific pages of your website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>
                <a:cs typeface="Arial"/>
              </a:rPr>
              <a:t>YouTube will automatically start to build you a Remarketing list based on your viewers </a:t>
            </a:r>
            <a:r>
              <a:rPr lang="en-US" sz="2800" dirty="0" err="1">
                <a:cs typeface="Arial"/>
              </a:rPr>
              <a:t>behaviour</a:t>
            </a:r>
            <a:r>
              <a:rPr lang="en-US" sz="2800" dirty="0">
                <a:cs typeface="Arial"/>
              </a:rPr>
              <a:t> – you can then use this to target people who have watched your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576248" indent="-576248"/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Remarketing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842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034048"/>
            <a:ext cx="7581900" cy="18099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600"/>
              </a:spcAft>
              <a:buClr>
                <a:srgbClr val="FF0000"/>
              </a:buClr>
              <a:buSzPct val="85000"/>
              <a:buFont typeface="Wingdings" charset="2"/>
              <a:buChar char=""/>
            </a:pPr>
            <a:r>
              <a:rPr lang="en-US" sz="2800" dirty="0" smtClean="0">
                <a:solidFill>
                  <a:srgbClr val="292934"/>
                </a:solidFill>
                <a:cs typeface="Arial"/>
              </a:rPr>
              <a:t>In-stream ads are clickable</a:t>
            </a:r>
            <a:endParaRPr lang="en-US" sz="2800" dirty="0">
              <a:solidFill>
                <a:srgbClr val="292934"/>
              </a:solidFill>
              <a:cs typeface="Arial"/>
            </a:endParaRPr>
          </a:p>
          <a:p>
            <a:pPr marL="866775" lvl="0" indent="-342900">
              <a:lnSpc>
                <a:spcPct val="90000"/>
              </a:lnSpc>
              <a:spcAft>
                <a:spcPts val="18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500" i="1" dirty="0" smtClean="0">
                <a:solidFill>
                  <a:srgbClr val="292934"/>
                </a:solidFill>
                <a:cs typeface="Arial"/>
              </a:rPr>
              <a:t>Can </a:t>
            </a:r>
            <a:r>
              <a:rPr lang="en-US" sz="2500" i="1" dirty="0">
                <a:solidFill>
                  <a:srgbClr val="292934"/>
                </a:solidFill>
                <a:cs typeface="Arial"/>
              </a:rPr>
              <a:t>be linked to your own website</a:t>
            </a:r>
            <a:br>
              <a:rPr lang="en-US" sz="2500" i="1" dirty="0">
                <a:solidFill>
                  <a:srgbClr val="292934"/>
                </a:solidFill>
                <a:cs typeface="Arial"/>
              </a:rPr>
            </a:br>
            <a:r>
              <a:rPr lang="en-US" sz="2500" i="1" dirty="0">
                <a:solidFill>
                  <a:srgbClr val="292934"/>
                </a:solidFill>
                <a:cs typeface="Arial"/>
              </a:rPr>
              <a:t>/ landing pages</a:t>
            </a:r>
          </a:p>
          <a:p>
            <a:pPr marL="866775" lvl="0" indent="-34290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500" i="1" dirty="0">
                <a:solidFill>
                  <a:srgbClr val="292934"/>
                </a:solidFill>
                <a:cs typeface="Arial"/>
              </a:rPr>
              <a:t>Perfect for Direct Response </a:t>
            </a:r>
            <a:r>
              <a:rPr lang="en-US" sz="2500" i="1" dirty="0" smtClean="0">
                <a:solidFill>
                  <a:srgbClr val="292934"/>
                </a:solidFill>
                <a:cs typeface="Arial"/>
              </a:rPr>
              <a:t>Marketing</a:t>
            </a:r>
            <a:endParaRPr lang="en-US" sz="2500" i="1" dirty="0">
              <a:solidFill>
                <a:srgbClr val="292934"/>
              </a:solidFill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In-Stream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82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063" r="-7063"/>
          <a:stretch/>
        </p:blipFill>
        <p:spPr>
          <a:xfrm>
            <a:off x="2971800" y="590550"/>
            <a:ext cx="7789121" cy="3733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915519"/>
            <a:ext cx="2743200" cy="342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400" dirty="0" smtClean="0"/>
              <a:t>To target Mobile devices specifically, login to your </a:t>
            </a:r>
            <a:r>
              <a:rPr lang="en-US" sz="2400" dirty="0" err="1" smtClean="0"/>
              <a:t>Adwords</a:t>
            </a:r>
            <a:r>
              <a:rPr lang="en-US" sz="2400" dirty="0" smtClean="0"/>
              <a:t> for Video Campaign and increase the Mobile bid by 100%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YouTube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354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25" t="8025" r="3125" b="8076"/>
          <a:stretch/>
        </p:blipFill>
        <p:spPr>
          <a:xfrm>
            <a:off x="5257800" y="-104899"/>
            <a:ext cx="3200400" cy="48140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953991"/>
            <a:ext cx="4343400" cy="3522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48</a:t>
            </a:r>
            <a:r>
              <a:rPr lang="en-US" sz="2500" dirty="0"/>
              <a:t>% of searches are on mobile devices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You </a:t>
            </a:r>
            <a:r>
              <a:rPr lang="en-US" sz="2500" dirty="0"/>
              <a:t>should make sure your address and directions appear in your ads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Ensure </a:t>
            </a:r>
            <a:r>
              <a:rPr lang="en-US" sz="2500" dirty="0"/>
              <a:t>your business is on Google Places </a:t>
            </a:r>
            <a:r>
              <a:rPr lang="en-US" sz="2500" dirty="0" smtClean="0">
                <a:hlinkClick r:id="rId4"/>
              </a:rPr>
              <a:t>www.google.com/business</a:t>
            </a:r>
            <a:r>
              <a:rPr lang="en-US" sz="2500" dirty="0" smtClean="0"/>
              <a:t> </a:t>
            </a:r>
            <a:endParaRPr lang="en-US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Google Search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98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bile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-1771650"/>
            <a:ext cx="12773024" cy="85153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971550"/>
            <a:ext cx="5029200" cy="2702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Mobile </a:t>
            </a:r>
            <a:r>
              <a:rPr lang="en-US" sz="2500" dirty="0" err="1" smtClean="0"/>
              <a:t>optimised</a:t>
            </a:r>
            <a:r>
              <a:rPr lang="en-US" sz="2500" dirty="0" smtClean="0"/>
              <a:t> websites with mobile targeted campaigns get 11.5% higher CTR’s on average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Have a ‘Clickable’ phone number on your landing page – make it as easy as possible for people to reach you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Google AdWords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798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bile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-1771650"/>
            <a:ext cx="12773024" cy="85153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895350"/>
            <a:ext cx="4953000" cy="3920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Enable Ad Extensions across your campaigns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Use action-oriented keywords to help users make a decision quickly. Broad match keywords perform well </a:t>
            </a:r>
            <a:r>
              <a:rPr lang="en-US" sz="2500" dirty="0" smtClean="0"/>
              <a:t>on mobile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Incentivize </a:t>
            </a:r>
            <a:r>
              <a:rPr lang="en-US" sz="2500" dirty="0"/>
              <a:t>mobile searchers with offers and calls to action that speak specifically to mobile </a:t>
            </a:r>
            <a:r>
              <a:rPr lang="en-US" sz="2500" dirty="0" smtClean="0"/>
              <a:t>users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Google AdWords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03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t="9756" r="67499" b="8462"/>
          <a:stretch/>
        </p:blipFill>
        <p:spPr>
          <a:xfrm>
            <a:off x="5486400" y="-19050"/>
            <a:ext cx="2825065" cy="47073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895350"/>
            <a:ext cx="4191000" cy="333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The </a:t>
            </a:r>
            <a:r>
              <a:rPr lang="en-US" sz="2500" dirty="0"/>
              <a:t>Yahoo Gemini mobile search and native ad network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550 </a:t>
            </a:r>
            <a:r>
              <a:rPr lang="en-US" sz="2500" dirty="0"/>
              <a:t>million monthly users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Offers </a:t>
            </a:r>
            <a:r>
              <a:rPr lang="en-US" sz="2500" dirty="0"/>
              <a:t>location, gender, age and interest targeting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Go </a:t>
            </a:r>
            <a:r>
              <a:rPr lang="en-US" sz="2500" dirty="0"/>
              <a:t>to </a:t>
            </a:r>
            <a:r>
              <a:rPr lang="en-US" sz="2500" dirty="0" smtClean="0">
                <a:hlinkClick r:id="rId4"/>
              </a:rPr>
              <a:t>www.gemini.yahoo.com</a:t>
            </a:r>
            <a:r>
              <a:rPr lang="en-US" sz="2500" dirty="0" smtClean="0"/>
              <a:t> 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Yahoo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7078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9" t="9800" r="5713" b="8074"/>
          <a:stretch/>
        </p:blipFill>
        <p:spPr>
          <a:xfrm>
            <a:off x="4191000" y="-19050"/>
            <a:ext cx="4343400" cy="46634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400" y="895350"/>
            <a:ext cx="4800600" cy="3522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b="1" dirty="0" smtClean="0"/>
              <a:t>Full-screen ads </a:t>
            </a:r>
            <a:r>
              <a:rPr lang="en-US" sz="2500" dirty="0" smtClean="0"/>
              <a:t>have a </a:t>
            </a:r>
            <a:r>
              <a:rPr lang="en-US" sz="2500" dirty="0"/>
              <a:t>higher </a:t>
            </a:r>
            <a:r>
              <a:rPr lang="en-US" sz="2500" dirty="0" smtClean="0"/>
              <a:t>CPC, </a:t>
            </a:r>
            <a:r>
              <a:rPr lang="en-US" sz="2500" dirty="0"/>
              <a:t>but tend to have a higher </a:t>
            </a:r>
            <a:r>
              <a:rPr lang="en-US" sz="2500" dirty="0" smtClean="0"/>
              <a:t>click-through </a:t>
            </a:r>
            <a:r>
              <a:rPr lang="en-US" sz="2500" dirty="0"/>
              <a:t>rate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Full-screen </a:t>
            </a:r>
            <a:r>
              <a:rPr lang="en-US" sz="2500" dirty="0"/>
              <a:t>ads appear as someone transitions between screens in an app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b="1" dirty="0" smtClean="0"/>
              <a:t>Banner ads</a:t>
            </a:r>
            <a:r>
              <a:rPr lang="en-US" sz="2500" dirty="0" smtClean="0"/>
              <a:t> </a:t>
            </a:r>
            <a:r>
              <a:rPr lang="en-US" sz="2500" dirty="0"/>
              <a:t>appear across the top of an app page or screen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Display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422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950"/>
            <a:ext cx="9144000" cy="2362200"/>
          </a:xfrm>
        </p:spPr>
        <p:txBody>
          <a:bodyPr>
            <a:noAutofit/>
          </a:bodyPr>
          <a:lstStyle/>
          <a:p>
            <a:pPr algn="ctr"/>
            <a:r>
              <a:rPr lang="en-US" sz="6500" dirty="0" smtClean="0">
                <a:solidFill>
                  <a:srgbClr val="005BBB"/>
                </a:solidFill>
              </a:rPr>
              <a:t>Order Forms</a:t>
            </a:r>
            <a:br>
              <a:rPr lang="en-US" sz="6500" dirty="0" smtClean="0">
                <a:solidFill>
                  <a:srgbClr val="005BBB"/>
                </a:solidFill>
              </a:rPr>
            </a:br>
            <a:r>
              <a:rPr lang="en-US" sz="6500" dirty="0" smtClean="0">
                <a:solidFill>
                  <a:srgbClr val="005BBB"/>
                </a:solidFill>
              </a:rPr>
              <a:t>and Conversions</a:t>
            </a:r>
            <a:endParaRPr lang="en-US" sz="4500" i="1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89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71550"/>
            <a:ext cx="3886200" cy="158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Test </a:t>
            </a:r>
            <a:r>
              <a:rPr lang="en-US" sz="2500" dirty="0"/>
              <a:t>optimised forms </a:t>
            </a:r>
            <a:r>
              <a:rPr lang="en-US" sz="2500" dirty="0" smtClean="0"/>
              <a:t>vs. </a:t>
            </a:r>
            <a:r>
              <a:rPr lang="en-US" sz="2500" dirty="0"/>
              <a:t>regular order </a:t>
            </a:r>
            <a:r>
              <a:rPr lang="en-US" sz="2500" dirty="0" smtClean="0"/>
              <a:t>forms</a:t>
            </a:r>
          </a:p>
          <a:p>
            <a:pPr marL="342900" lvl="0" indent="-342900">
              <a:lnSpc>
                <a:spcPct val="90000"/>
              </a:lnSpc>
              <a:spcAft>
                <a:spcPts val="8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Treat </a:t>
            </a:r>
            <a:r>
              <a:rPr lang="en-US" sz="2500" dirty="0"/>
              <a:t>mobile and tablets </a:t>
            </a:r>
            <a:r>
              <a:rPr lang="en-US" sz="2500" dirty="0" smtClean="0"/>
              <a:t>differently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8" t="5683" r="20652" b="7019"/>
          <a:stretch/>
        </p:blipFill>
        <p:spPr>
          <a:xfrm>
            <a:off x="4250267" y="666750"/>
            <a:ext cx="4741333" cy="381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spc="-50" dirty="0">
                <a:solidFill>
                  <a:srgbClr val="005BBB"/>
                </a:solidFill>
              </a:rPr>
              <a:t>Order Forms and Conversions</a:t>
            </a:r>
            <a:endParaRPr lang="en-US" sz="3500" spc="-50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03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8" t="5683" r="20652" b="7019"/>
          <a:stretch/>
        </p:blipFill>
        <p:spPr>
          <a:xfrm>
            <a:off x="4250267" y="666750"/>
            <a:ext cx="4741333" cy="381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spc="-50" dirty="0">
                <a:solidFill>
                  <a:srgbClr val="005BBB"/>
                </a:solidFill>
              </a:rPr>
              <a:t>Order Forms and Conversions</a:t>
            </a:r>
            <a:endParaRPr lang="en-US" sz="3500" spc="-50" dirty="0">
              <a:solidFill>
                <a:srgbClr val="005BBB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19150"/>
            <a:ext cx="4267200" cy="407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Screens </a:t>
            </a:r>
            <a:r>
              <a:rPr lang="en-US" sz="2500" dirty="0"/>
              <a:t>are </a:t>
            </a:r>
            <a:r>
              <a:rPr lang="en-US" sz="2500" dirty="0" smtClean="0"/>
              <a:t>smaller, </a:t>
            </a:r>
            <a:r>
              <a:rPr lang="en-US" sz="2500" dirty="0" smtClean="0"/>
              <a:t>so </a:t>
            </a:r>
            <a:r>
              <a:rPr lang="en-US" sz="2500" dirty="0"/>
              <a:t>text entry is more </a:t>
            </a:r>
            <a:r>
              <a:rPr lang="en-US" sz="2500" dirty="0" smtClean="0"/>
              <a:t>tedious. Where possible, </a:t>
            </a:r>
            <a:r>
              <a:rPr lang="en-US" sz="2500" dirty="0"/>
              <a:t>use</a:t>
            </a:r>
            <a:r>
              <a:rPr lang="en-US" sz="2200" dirty="0"/>
              <a:t>:</a:t>
            </a:r>
          </a:p>
          <a:p>
            <a:pPr marL="571500" lvl="0" indent="-228600">
              <a:lnSpc>
                <a:spcPct val="90000"/>
              </a:lnSpc>
              <a:spcAft>
                <a:spcPts val="2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300" b="1" dirty="0" smtClean="0"/>
              <a:t>Checkboxes</a:t>
            </a:r>
            <a:endParaRPr lang="en-US" sz="2300" b="1" dirty="0"/>
          </a:p>
          <a:p>
            <a:pPr marL="571500" lvl="0" indent="-228600">
              <a:lnSpc>
                <a:spcPct val="90000"/>
              </a:lnSpc>
              <a:spcAft>
                <a:spcPts val="2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300" b="1" dirty="0" smtClean="0"/>
              <a:t>Radio buttons</a:t>
            </a:r>
          </a:p>
          <a:p>
            <a:pPr marL="571500" lvl="0" indent="-22860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  <a:buFont typeface="Lucida Grande"/>
              <a:buChar char="►"/>
            </a:pPr>
            <a:r>
              <a:rPr lang="en-US" sz="2300" b="1" dirty="0" smtClean="0"/>
              <a:t>Select </a:t>
            </a:r>
            <a:r>
              <a:rPr lang="en-US" sz="2300" b="1" dirty="0"/>
              <a:t>menus </a:t>
            </a:r>
            <a:r>
              <a:rPr lang="en-US" sz="2300" b="1" dirty="0" smtClean="0"/>
              <a:t/>
            </a:r>
            <a:br>
              <a:rPr lang="en-US" sz="2300" b="1" dirty="0" smtClean="0"/>
            </a:br>
            <a:r>
              <a:rPr lang="en-US" sz="2300" b="1" dirty="0" smtClean="0"/>
              <a:t>and </a:t>
            </a:r>
            <a:r>
              <a:rPr lang="en-US" sz="2300" b="1" dirty="0" smtClean="0"/>
              <a:t>lists</a:t>
            </a:r>
            <a:endParaRPr lang="en-US" sz="2300" b="1" dirty="0"/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>
                <a:solidFill>
                  <a:srgbClr val="292934"/>
                </a:solidFill>
              </a:rPr>
              <a:t>Regular forms are performing better on both mobile and tablets</a:t>
            </a:r>
          </a:p>
          <a:p>
            <a:pPr marL="342900" lvl="0">
              <a:lnSpc>
                <a:spcPct val="90000"/>
              </a:lnSpc>
              <a:spcAft>
                <a:spcPts val="600"/>
              </a:spcAft>
              <a:buClr>
                <a:srgbClr val="297FD5"/>
              </a:buClr>
              <a:buSzPct val="75000"/>
            </a:pPr>
            <a:endParaRPr lang="en-US" sz="2300" b="1" dirty="0" smtClean="0"/>
          </a:p>
        </p:txBody>
      </p:sp>
    </p:spTree>
    <p:extLst>
      <p:ext uri="{BB962C8B-B14F-4D97-AF65-F5344CB8AC3E}">
        <p14:creationId xmlns:p14="http://schemas.microsoft.com/office/powerpoint/2010/main" val="32034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48" t="6364" r="6108" b="7589"/>
          <a:stretch/>
        </p:blipFill>
        <p:spPr>
          <a:xfrm>
            <a:off x="5638800" y="0"/>
            <a:ext cx="3581400" cy="46865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400" y="819150"/>
            <a:ext cx="5334000" cy="2714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spcAft>
                <a:spcPts val="600"/>
              </a:spcAft>
              <a:buClr>
                <a:srgbClr val="C00000"/>
              </a:buClr>
              <a:buSzPct val="85000"/>
            </a:pPr>
            <a:r>
              <a:rPr lang="en-US" sz="2800" b="1" dirty="0" smtClean="0"/>
              <a:t>From our testing: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Keep </a:t>
            </a:r>
            <a:r>
              <a:rPr lang="en-US" sz="2500" dirty="0"/>
              <a:t>text entry to a minimum, don’t ask for billing address AND delivery address</a:t>
            </a:r>
          </a:p>
          <a:p>
            <a:pPr marL="342900" lvl="0" indent="-342900">
              <a:lnSpc>
                <a:spcPct val="90000"/>
              </a:lnSpc>
              <a:spcAft>
                <a:spcPts val="12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Upsells </a:t>
            </a:r>
            <a:r>
              <a:rPr lang="en-US" sz="2500" dirty="0"/>
              <a:t>work well on mobile - but you need a headline prompting people to click </a:t>
            </a:r>
            <a:r>
              <a:rPr lang="en-US" sz="2500" dirty="0" smtClean="0"/>
              <a:t>‘play’ </a:t>
            </a:r>
            <a:r>
              <a:rPr lang="en-US" sz="2500" dirty="0"/>
              <a:t>on your video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spc="-50" dirty="0" smtClean="0">
                <a:solidFill>
                  <a:srgbClr val="005BBB"/>
                </a:solidFill>
                <a:latin typeface="+mj-lt"/>
              </a:rPr>
              <a:t>Order Forms and Conversions</a:t>
            </a:r>
            <a:endParaRPr lang="en-US" sz="3500" spc="-5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559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95350"/>
            <a:ext cx="7696200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6400" lvl="0" indent="-4064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Test using </a:t>
            </a:r>
            <a:r>
              <a:rPr lang="en-US" sz="2800" dirty="0" smtClean="0">
                <a:hlinkClick r:id="rId3"/>
              </a:rPr>
              <a:t>www.stripe.com</a:t>
            </a:r>
            <a:r>
              <a:rPr lang="en-US" sz="2800" dirty="0" smtClean="0"/>
              <a:t> for mobile payments</a:t>
            </a:r>
            <a:endParaRPr lang="en-US" sz="2800" dirty="0"/>
          </a:p>
          <a:p>
            <a:pPr marL="406400" lvl="0" indent="-4064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We </a:t>
            </a:r>
            <a:r>
              <a:rPr lang="en-US" sz="2800" dirty="0"/>
              <a:t>use </a:t>
            </a:r>
            <a:r>
              <a:rPr lang="en-US" sz="2800" dirty="0" smtClean="0">
                <a:hlinkClick r:id="rId4"/>
              </a:rPr>
              <a:t>www.1shoppingcart.com</a:t>
            </a:r>
            <a:r>
              <a:rPr lang="en-US" sz="2800" dirty="0" smtClean="0"/>
              <a:t> </a:t>
            </a:r>
            <a:endParaRPr lang="en-US" sz="2800" dirty="0"/>
          </a:p>
          <a:p>
            <a:pPr marL="406400" lvl="0" indent="-4064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800" dirty="0" smtClean="0"/>
              <a:t>Track </a:t>
            </a:r>
            <a:r>
              <a:rPr lang="en-US" sz="2800" dirty="0"/>
              <a:t>your cart abandonment rate using </a:t>
            </a:r>
            <a:r>
              <a:rPr lang="en-US" sz="2800" dirty="0" smtClean="0">
                <a:hlinkClick r:id="rId5"/>
              </a:rPr>
              <a:t>www.paditrack.com</a:t>
            </a:r>
            <a:r>
              <a:rPr lang="en-US" sz="2800" dirty="0" smtClean="0"/>
              <a:t> or </a:t>
            </a:r>
            <a:r>
              <a:rPr lang="en-US" sz="2800" dirty="0" smtClean="0">
                <a:hlinkClick r:id="rId6"/>
              </a:rPr>
              <a:t>www.mixpanel.com</a:t>
            </a:r>
            <a:r>
              <a:rPr lang="en-US" sz="2800" dirty="0" smtClean="0"/>
              <a:t> </a:t>
            </a:r>
            <a:endParaRPr lang="en-US" sz="2800" dirty="0"/>
          </a:p>
          <a:p>
            <a:pPr marL="285750" lvl="0" indent="-28575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Advice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052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950"/>
            <a:ext cx="9144000" cy="2362200"/>
          </a:xfrm>
        </p:spPr>
        <p:txBody>
          <a:bodyPr>
            <a:noAutofit/>
          </a:bodyPr>
          <a:lstStyle/>
          <a:p>
            <a:pPr algn="ctr"/>
            <a:r>
              <a:rPr lang="en-US" sz="6500" dirty="0" smtClean="0">
                <a:solidFill>
                  <a:srgbClr val="005BBB"/>
                </a:solidFill>
              </a:rPr>
              <a:t>Text Marketing</a:t>
            </a:r>
            <a:endParaRPr lang="en-US" sz="4500" i="1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35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bile-Tex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-1695450"/>
            <a:ext cx="12801600" cy="8534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819150"/>
            <a:ext cx="5029200" cy="3766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10% to 20% of Emails are </a:t>
            </a:r>
            <a:r>
              <a:rPr lang="en-US" sz="2500" dirty="0" smtClean="0"/>
              <a:t>read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 </a:t>
            </a:r>
            <a:r>
              <a:rPr lang="en-US" sz="2500" dirty="0" smtClean="0"/>
              <a:t>90</a:t>
            </a:r>
            <a:r>
              <a:rPr lang="en-US" sz="2500" dirty="0"/>
              <a:t>% plus of texts are </a:t>
            </a:r>
            <a:r>
              <a:rPr lang="en-US" sz="2500" dirty="0" smtClean="0"/>
              <a:t>read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 Use with caution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 Good </a:t>
            </a:r>
            <a:r>
              <a:rPr lang="en-US" sz="2500" dirty="0"/>
              <a:t>for providing </a:t>
            </a:r>
            <a:r>
              <a:rPr lang="en-US" sz="2500" dirty="0" smtClean="0"/>
              <a:t>information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 Good </a:t>
            </a:r>
            <a:r>
              <a:rPr lang="en-US" sz="2500" dirty="0"/>
              <a:t>for major </a:t>
            </a:r>
            <a:r>
              <a:rPr lang="en-US" sz="2500" dirty="0" smtClean="0"/>
              <a:t>announcements</a:t>
            </a:r>
          </a:p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/>
              <a:t>Can be used for sales deadlines (sparingly</a:t>
            </a:r>
            <a:r>
              <a:rPr lang="en-US" sz="2500" dirty="0" smtClean="0"/>
              <a:t>)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Text Marketing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378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bile-Tex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-1695450"/>
            <a:ext cx="12801600" cy="8534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819150"/>
            <a:ext cx="5029200" cy="791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spcAft>
                <a:spcPts val="1400"/>
              </a:spcAft>
              <a:buClr>
                <a:srgbClr val="C00000"/>
              </a:buClr>
              <a:buSzPct val="85000"/>
              <a:buFont typeface="Wingdings" panose="05000000000000000000" pitchFamily="2" charset="2"/>
              <a:buChar char="¥"/>
            </a:pPr>
            <a:r>
              <a:rPr lang="en-US" sz="2500" dirty="0" smtClean="0"/>
              <a:t>Text </a:t>
            </a:r>
            <a:r>
              <a:rPr lang="en-US" sz="2500" dirty="0"/>
              <a:t>Broadcasts – </a:t>
            </a:r>
            <a:r>
              <a:rPr lang="en-US" sz="2500" dirty="0" smtClean="0">
                <a:hlinkClick r:id="rId4"/>
              </a:rPr>
              <a:t>www.Voicescape.co.uk</a:t>
            </a:r>
            <a:r>
              <a:rPr lang="en-US" sz="2500" dirty="0" smtClean="0"/>
              <a:t> </a:t>
            </a:r>
            <a:endParaRPr lang="en-US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35091"/>
            <a:ext cx="8610600" cy="6078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500" b="1" dirty="0" smtClean="0">
                <a:solidFill>
                  <a:srgbClr val="005BBB"/>
                </a:solidFill>
                <a:latin typeface="+mj-lt"/>
              </a:rPr>
              <a:t>Text Marketing</a:t>
            </a:r>
            <a:endParaRPr lang="en-US" sz="3500" dirty="0">
              <a:solidFill>
                <a:srgbClr val="005BBB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234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8100" y="6350"/>
            <a:ext cx="9182100" cy="513715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itle-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575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  <p:tag name="ISPRING_UUID" val="{5DE7548B-E0AB-4A69-BF39-AA471C90BCA7}"/>
  <p:tag name="ISPRING_RESOURCE_FOLDER" val="C:\Users\Susie\Documents\_design\Cardell Media\How to Double Your Online Sales Webinar\Double Your Online Sales\"/>
  <p:tag name="ISPRING_SCORM_RATE_QUIZZES" val="0"/>
  <p:tag name="ISPRING_SCORM_PASSING_SCORE" val="100.0000000000"/>
  <p:tag name="ISPRING_RESOURCE_FOLDER_STATIC" val="C:\Users\Susie\Documents\_design\Cardell Media\How to Double Your Online Sales Webinar\Double Your Online Sales\"/>
  <p:tag name="ISPRING_PRESENTATION_PATH" val="C:\Users\Susie\Documents\_design\Cardell Media\Ultimate Marketing 2012\Seminar 8\Seminar8.pptx"/>
  <p:tag name="ISPRING_PRESENTATION_INFO" val="&lt;?xml version=&quot;1.0&quot; encoding=&quot;UTF-8&quot; standalone=&quot;no&quot; ?&gt;&#10;&lt;presentation&gt;&#10;&#10;  &lt;slides&gt;&#10;    &lt;slide duration=&quot;4334&quot; id=&quot;{3D3A4AF6-A1FF-43C4-AE40-666740D9A0AF}&quot; pptId=&quot;641&quot; transitionDuration=&quot;0&quot;/&gt;&#10;    &lt;slide duration=&quot;16295&quot; id=&quot;{97A0EC7A-5103-4438-A5BE-ACEE461929C0}&quot; pptId=&quot;642&quot; transitionDuration=&quot;0&quot;/&gt;&#10;    &lt;slide duration=&quot;77512&quot; id=&quot;{8B23B357-9BEA-4E04-B5B9-861E23591940}&quot; pptId=&quot;528&quot; transitionDuration=&quot;0&quot;/&gt;&#10;    &lt;slide duration=&quot;35070&quot; id=&quot;{4CC93651-F7C9-4A98-A66B-2AB03F59951A}&quot; pptId=&quot;854&quot; transitionDuration=&quot;0&quot;/&gt;&#10;    &lt;slide duration=&quot;20773&quot; id=&quot;{24747464-C6DF-43E5-ADE5-25DA66494211}&quot; pptId=&quot;907&quot; transitionDuration=&quot;0&quot;/&gt;&#10;    &lt;slide duration=&quot;27430&quot; id=&quot;{3EDD21DC-4D42-4530-95FD-3AEC36BC1D6A}&quot; pptId=&quot;708&quot; transitionDuration=&quot;0&quot;/&gt;&#10;    &lt;slide duration=&quot;67477&quot; id=&quot;{426AFF7E-387F-4E14-905F-E2E4DD80B708}&quot; pptId=&quot;908&quot; transitionDuration=&quot;0&quot;/&gt;&#10;    &lt;slide duration=&quot;80646&quot; id=&quot;{20ECD844-6F51-4126-A643-5BBE6FED9AEE}&quot; pptId=&quot;855&quot; transitionDuration=&quot;0&quot;/&gt;&#10;    &lt;slide duration=&quot;19684&quot; id=&quot;{8CFF589E-9F45-4DE8-B44D-C15FA2B1B08D}&quot; pptId=&quot;856&quot; transitionDuration=&quot;0&quot;/&gt;&#10;    &lt;slide duration=&quot;18693&quot; id=&quot;{E965D677-AE83-4448-BBAF-AE2DD003D454}&quot; pptId=&quot;857&quot; transitionDuration=&quot;0&quot;/&gt;&#10;    &lt;slide duration=&quot;192418&quot; id=&quot;{17C916C9-95C3-42D8-879E-658C03CFE3AC}&quot; pptId=&quot;858&quot; transitionDuration=&quot;0&quot;/&gt;&#10;    &lt;slide duration=&quot;15916&quot; id=&quot;{50C402B6-6E8E-4C53-AD19-228A6584256E}&quot; pptId=&quot;853&quot; transitionDuration=&quot;0&quot;/&gt;&#10;    &lt;slide duration=&quot;42368&quot; id=&quot;{26F73816-9066-4B4F-9761-5831C41B6775}&quot; pptId=&quot;860&quot; transitionDuration=&quot;0&quot;/&gt;&#10;    &lt;slide duration=&quot;67803&quot; id=&quot;{FCE5742C-37C5-4C98-92F1-58DD2DA0390E}&quot; pptId=&quot;859&quot; transitionDuration=&quot;0&quot;/&gt;&#10;    &lt;slide duration=&quot;89201&quot; id=&quot;{D68EE59D-6A7D-4D5D-A94A-C1580B5772D4}&quot; pptId=&quot;861&quot; transitionDuration=&quot;0&quot;/&gt;&#10;    &lt;slide duration=&quot;106783&quot; id=&quot;{27FFC6E3-D11C-4B93-99CE-D642A98FFBD4}&quot; pptId=&quot;864&quot; transitionDuration=&quot;0&quot;/&gt;&#10;    &lt;slide duration=&quot;71242&quot; id=&quot;{972EC613-AB37-4840-8BBD-726EC66CCCA7}&quot; pptId=&quot;862&quot; transitionDuration=&quot;0&quot;/&gt;&#10;    &lt;slide duration=&quot;43132&quot; id=&quot;{66440547-0652-410C-AA12-D23693B0DB6C}&quot; pptId=&quot;865&quot; transitionDuration=&quot;0&quot;/&gt;&#10;    &lt;slide duration=&quot;111128&quot; id=&quot;{DDF96A56-8D59-480C-8FC7-4280665A87FC}&quot; pptId=&quot;866&quot; transitionDuration=&quot;0&quot;/&gt;&#10;    &lt;slide duration=&quot;20850&quot; id=&quot;{C370AFBD-81E9-4437-90AF-52E7C5AF4893}&quot; pptId=&quot;867&quot; transitionDuration=&quot;0&quot;/&gt;&#10;    &lt;slide duration=&quot;40372&quot; id=&quot;{53322CC5-FDA2-4FDE-BC11-02B69B220D8B}&quot; pptId=&quot;868&quot; transitionDuration=&quot;0&quot;/&gt;&#10;    &lt;slide duration=&quot;113364&quot; id=&quot;{5B3EC36A-E01A-4312-A872-3CEE860D7F72}&quot; pptId=&quot;869&quot; transitionDuration=&quot;0&quot;/&gt;&#10;    &lt;slide duration=&quot;31864&quot; id=&quot;{F60235CA-52B1-4731-AA6C-36C4EFEB024D}&quot; pptId=&quot;870&quot; transitionDuration=&quot;0&quot;/&gt;&#10;    &lt;slide duration=&quot;140702&quot; id=&quot;{AC1646FC-1F6B-4ECE-9674-DD02236E2F7F}&quot; pptId=&quot;871&quot; transitionDuration=&quot;0&quot;/&gt;&#10;    &lt;slide duration=&quot;27794&quot; id=&quot;{7B903095-8B0F-4658-BE94-5AD0FD2841FC}&quot; pptId=&quot;872&quot; transitionDuration=&quot;0&quot;/&gt;&#10;    &lt;slide duration=&quot;48345&quot; id=&quot;{635B6C9C-A0DE-47EE-BB8B-2A0A0DFEDB08}&quot; pptId=&quot;873&quot; transitionDuration=&quot;0&quot;/&gt;&#10;    &lt;slide duration=&quot;66662&quot; id=&quot;{E1A07FFE-80FC-4EBE-8ACD-149B58FBD362}&quot; pptId=&quot;874&quot; transitionDuration=&quot;0&quot;/&gt;&#10;    &lt;slide duration=&quot;65034&quot; id=&quot;{DBD61DE6-32E1-48F2-93A4-051D5F0D6906}&quot; pptId=&quot;875&quot; transitionDuration=&quot;0&quot;/&gt;&#10;    &lt;slide duration=&quot;46853&quot; id=&quot;{D4B4E756-FCE0-4F04-9B56-9CA55FAF5A6F}&quot; pptId=&quot;606&quot; transitionDuration=&quot;0&quot;/&gt;&#10;    &lt;slide duration=&quot;95026&quot; id=&quot;{D960541A-962F-48AC-9109-6B09D0B2BA7E}&quot; pptId=&quot;876&quot; transitionDuration=&quot;0&quot;/&gt;&#10;    &lt;slide duration=&quot;73187&quot; id=&quot;{D51267B3-7D36-466E-A9D1-73B99FE0D6AB}&quot; pptId=&quot;877&quot; transitionDuration=&quot;0&quot;/&gt;&#10;    &lt;slide duration=&quot;30073&quot; id=&quot;{93244489-C388-43CA-8F09-7D96687BF430}&quot; pptId=&quot;878&quot; transitionDuration=&quot;0&quot;/&gt;&#10;    &lt;slide duration=&quot;9960&quot; id=&quot;{A165B017-5612-4B2F-89F3-16BB874680E6}&quot; pptId=&quot;879&quot; transitionDuration=&quot;0&quot;/&gt;&#10;    &lt;slide duration=&quot;63174&quot; id=&quot;{63CF67B7-D9FE-464A-A661-47165AABEE62}&quot; pptId=&quot;880&quot; transitionDuration=&quot;0&quot;/&gt;&#10;    &lt;slide duration=&quot;44964&quot; id=&quot;{34DA87CD-796A-46A2-9B29-082613A92737}&quot; pptId=&quot;881&quot; transitionDuration=&quot;0&quot;/&gt;&#10;    &lt;slide duration=&quot;63000&quot; id=&quot;{0F4D544C-95B1-434A-A6AE-FA2C97050EA6}&quot; pptId=&quot;882&quot; transitionDuration=&quot;0&quot;/&gt;&#10;    &lt;slide duration=&quot;54361&quot; id=&quot;{4CF52A25-C808-476D-A5B7-5A7BE8BC811A}&quot; pptId=&quot;883&quot; transitionDuration=&quot;0&quot;/&gt;&#10;    &lt;slide duration=&quot;99200&quot; id=&quot;{C9B9E702-5E41-4987-BCDA-6DF5129F8F2F}&quot; pptId=&quot;884&quot; transitionDuration=&quot;0&quot;/&gt;&#10;    &lt;slide duration=&quot;135427&quot; id=&quot;{09F13BE6-A0C6-4223-9FA3-6689F1E59FB3}&quot; pptId=&quot;885&quot; transitionDuration=&quot;0&quot;/&gt;&#10;    &lt;slide duration=&quot;24523&quot; id=&quot;{0F41FA49-1561-41D9-B29D-6ACA6917C7EC}&quot; pptId=&quot;712&quot; transitionDuration=&quot;0&quot;/&gt;&#10;    &lt;slide duration=&quot;25139&quot; id=&quot;{341DB92A-71B1-491F-8FBC-4EBD0FDB7129}&quot; pptId=&quot;886&quot; transitionDuration=&quot;0&quot;/&gt;&#10;    &lt;slide duration=&quot;33265&quot; id=&quot;{9F04DB39-6AE4-4119-8EAE-8551E082476B}&quot; pptId=&quot;887&quot; transitionDuration=&quot;0&quot;/&gt;&#10;    &lt;slide duration=&quot;13458&quot; id=&quot;{805FAE0E-0936-468D-9A2E-62C6756474D9}&quot; pptId=&quot;889&quot; transitionDuration=&quot;0&quot;/&gt;&#10;    &lt;slide duration=&quot;9012&quot; id=&quot;{CA8A754B-DF21-4093-8C78-F861005DE392}&quot; pptId=&quot;888&quot; transitionDuration=&quot;0&quot;/&gt;&#10;    &lt;slide duration=&quot;9592&quot; id=&quot;{39203423-7CB8-4303-A300-57E9E6E941F7}&quot; pptId=&quot;890&quot; transitionDuration=&quot;0&quot;/&gt;&#10;    &lt;slide duration=&quot;33135&quot; id=&quot;{46E717B2-D9E3-4B28-8C77-0ABF36DBBF16}&quot; pptId=&quot;891&quot; transitionDuration=&quot;0&quot;/&gt;&#10;    &lt;slide duration=&quot;38785&quot; id=&quot;{D69D9235-2B6D-4DF8-BC78-1AE9DCFE9E62}&quot; pptId=&quot;893&quot; transitionDuration=&quot;0&quot;/&gt;&#10;    &lt;slide duration=&quot;177864&quot; id=&quot;{D91C0077-1C27-49A1-8272-3FD7A1A00397}&quot; pptId=&quot;892&quot; transitionDuration=&quot;0&quot;/&gt;&#10;    &lt;slide duration=&quot;4860&quot; id=&quot;{54C08A28-8116-4CED-A19B-E50B7D84406E}&quot; pptId=&quot;909&quot; transitionDuration=&quot;0&quot;/&gt;&#10;    &lt;slide duration=&quot;110032&quot; id=&quot;{77A30017-8A7A-49C6-A6C4-DA4FBD0C2061}&quot; pptId=&quot;894&quot; transitionDuration=&quot;0&quot;/&gt;&#10;    &lt;slide duration=&quot;68957&quot; id=&quot;{06142997-FEA4-4E3B-B474-C839F460B7D0}&quot; pptId=&quot;895&quot; transitionDuration=&quot;0&quot;/&gt;&#10;    &lt;slide duration=&quot;22410&quot; id=&quot;{2C1B7BE1-0CCA-4884-BA1C-55507784C5EC}&quot; pptId=&quot;910&quot; transitionDuration=&quot;0&quot;/&gt;&#10;    &lt;slide duration=&quot;97048&quot; id=&quot;{B074A1C7-6975-45A8-8128-183FCC36F8A7}&quot; pptId=&quot;896&quot; transitionDuration=&quot;0&quot;/&gt;&#10;    &lt;slide duration=&quot;66126&quot; id=&quot;{C38764CF-CDEA-4F2C-A312-FD525CBD016A}&quot; pptId=&quot;897&quot; transitionDuration=&quot;0&quot;/&gt;&#10;    &lt;slide duration=&quot;33818&quot; id=&quot;{9AE2389E-A278-47D5-A91E-9A020E7ED06E}&quot; pptId=&quot;898&quot; transitionDuration=&quot;0&quot;/&gt;&#10;    &lt;slide duration=&quot;87532&quot; id=&quot;{67AF090B-334F-4034-A2F0-37E2553B08CB}&quot; pptId=&quot;899&quot; transitionDuration=&quot;0&quot;/&gt;&#10;    &lt;slide duration=&quot;29598&quot; id=&quot;{1815BBE5-E339-49B7-9E45-D58419F4CFB1}&quot; pptId=&quot;900&quot; transitionDuration=&quot;0&quot;/&gt;&#10;    &lt;slide duration=&quot;74291&quot; id=&quot;{8ECF3433-325D-450D-AABA-C7B89EF0404C}&quot; pptId=&quot;901&quot; transitionDuration=&quot;0&quot;/&gt;&#10;    &lt;slide duration=&quot;31257&quot; id=&quot;{8A5B158F-5CC7-4BF8-9B2A-B1C0F547F592}&quot; pptId=&quot;902&quot; transitionDuration=&quot;0&quot;/&gt;&#10;    &lt;slide duration=&quot;112493&quot; id=&quot;{2D1923C9-53A3-400F-840C-7A02FC1ACB05}&quot; pptId=&quot;903&quot; transitionDuration=&quot;0&quot;/&gt;&#10;    &lt;slide duration=&quot;107203&quot; id=&quot;{D93D408E-D892-4597-A0D7-63443EEA1D5C}&quot; pptId=&quot;904&quot; transitionDuration=&quot;0&quot;/&gt;&#10;    &lt;slide duration=&quot;32867&quot; id=&quot;{93E02732-1DD0-4248-8CFF-4F9CCF4B46CB}&quot; pptId=&quot;905&quot; transitionDuration=&quot;0&quot;/&gt;&#10;    &lt;slide duration=&quot;75014&quot; id=&quot;{463844A7-BD88-4306-BE22-4891E649105F}&quot; pptId=&quot;906&quot; transitionDuration=&quot;0&quot;/&gt;&#10;  &lt;/slides&gt;&#10;&#10;  &lt;narration&gt;&#10;    &lt;audioTracks&gt;&#10;      &lt;audioTrack duration=&quot;3692062&quot; muted=&quot;false&quot; slideId=&quot;{97A0EC7A-5103-4438-A5BE-ACEE461929C0}&quot; startTime=&quot;0&quot; stepIndex=&quot;0&quot; volume=&quot;1&quot;&gt;&#10;        &lt;file modifyTime=&quot;2012-06-26T00:34:16&quot; size=&quot;59072995&quot;&gt;&#10;          &lt;path full=&quot;C:\Users\Susie\Documents\_design\Cardell Media\How to Double Your Online Sales Webinar\Double Your Online Sales\audio\Seminar Eight (2).mp3&quot; relative=&quot;..\..\How to Double Your Online Sales Webinar\Double Your Online Sales\audio\Seminar Eight (2).mp3&quot; resource=&quot;Seminar Eight (2).mp3&quot;/&gt;&#10;        &lt;/file&gt;&#10;        &lt;audio channels=&quot;1&quot; sampleRate=&quot;44100&quot;/&gt;&#10;      &lt;/audioTrack&gt;&#10;    &lt;/audioTracks&gt;&#10;  &lt;/narration&gt;&#10;&#10;&lt;/presentation&gt;&#10;"/>
  <p:tag name="GENSWF_OUTPUT_FILE_NAME" val="seminar8"/>
  <p:tag name="ISPRING_RESOURCE_PATHS_HASH_2" val="71d77aa790fcfcc28cc3404cd0c91d49538595"/>
  <p:tag name="ISPRING_RESOURCE_PATHS_HASH_PRESENTER" val="d16d1c37ae7c54511a13da49b273eb96df952fc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06|5.001|8.851"/>
  <p:tag name="ISPRING_CUSTOM_TIMING_USED" val="1"/>
  <p:tag name="ISPRING_SLIDE_ID" val="{FD3C9B6C-23F1-4220-85D3-D58BB3733601}"/>
  <p:tag name="GENSWF_ADVANCE_TIME" val="34.61"/>
  <p:tag name="ISPRING_SLIDE_INDENT_LEVEL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33606</TotalTime>
  <Words>2574</Words>
  <Application>Microsoft Macintosh PowerPoint</Application>
  <PresentationFormat>On-screen Show (16:9)</PresentationFormat>
  <Paragraphs>431</Paragraphs>
  <Slides>95</Slides>
  <Notes>84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6" baseType="lpstr">
      <vt:lpstr>Clarity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Make Your Website Mobile Friendly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Landing Pages</vt:lpstr>
      <vt:lpstr>PowerPoint Presentation</vt:lpstr>
      <vt:lpstr>PowerPoint Presentation</vt:lpstr>
      <vt:lpstr>Mobile Videos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Two: Mobile Marketing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Order Forms and Conversions</vt:lpstr>
      <vt:lpstr>PowerPoint Presentation</vt:lpstr>
      <vt:lpstr>PowerPoint Presentation</vt:lpstr>
      <vt:lpstr>PowerPoint Presentation</vt:lpstr>
      <vt:lpstr>PowerPoint Presentation</vt:lpstr>
      <vt:lpstr>Text Marketing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Seminar8</dc:title>
  <dc:creator>Chris</dc:creator>
  <cp:lastModifiedBy>Home</cp:lastModifiedBy>
  <cp:revision>836</cp:revision>
  <dcterms:created xsi:type="dcterms:W3CDTF">2010-07-13T20:32:25Z</dcterms:created>
  <dcterms:modified xsi:type="dcterms:W3CDTF">2015-04-26T20:06:58Z</dcterms:modified>
</cp:coreProperties>
</file>